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44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383E5-A5C4-7F45-ADAA-330DB5715CCB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D9988-6749-FF4B-A944-CF55E2B1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D9988-6749-FF4B-A944-CF55E2B1D0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8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3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1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8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3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2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6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CD93A-1791-3842-AE2D-49DFC79F812F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EA3D-7B5F-214B-99AB-D786A11C8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0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258" y="2071714"/>
            <a:ext cx="8775742" cy="158241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PRIMARY CARE PAEDIATRICS</a:t>
            </a:r>
            <a:br>
              <a:rPr lang="en-US" sz="4000" b="1" dirty="0" smtClean="0"/>
            </a:br>
            <a:r>
              <a:rPr lang="en-US" sz="4000" b="1" dirty="0" smtClean="0"/>
              <a:t> WITHOUT WORKFORCE SUPPLY 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046" y="4684781"/>
            <a:ext cx="8171954" cy="129091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8-10 April </a:t>
            </a:r>
            <a:r>
              <a:rPr lang="en-US" sz="2400" dirty="0"/>
              <a:t>2016, Budapest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F. </a:t>
            </a:r>
            <a:r>
              <a:rPr lang="en-US" sz="2400" dirty="0" err="1" smtClean="0"/>
              <a:t>Kádár</a:t>
            </a:r>
            <a:r>
              <a:rPr lang="en-US" sz="2400" dirty="0" smtClean="0"/>
              <a:t>, P. </a:t>
            </a:r>
            <a:r>
              <a:rPr lang="en-US" sz="2400" dirty="0" err="1" smtClean="0"/>
              <a:t>Altorjai</a:t>
            </a:r>
            <a:r>
              <a:rPr lang="en-US" sz="2400" dirty="0" smtClean="0"/>
              <a:t>, </a:t>
            </a:r>
            <a:r>
              <a:rPr lang="en-US" sz="2400" dirty="0" err="1" smtClean="0"/>
              <a:t>Gy.Póta</a:t>
            </a:r>
            <a:r>
              <a:rPr lang="en-US" sz="2400" dirty="0" smtClean="0"/>
              <a:t>,  </a:t>
            </a:r>
            <a:r>
              <a:rPr lang="en-US" sz="2400" dirty="0" err="1" smtClean="0"/>
              <a:t>Á</a:t>
            </a:r>
            <a:r>
              <a:rPr lang="en-US" sz="2400" dirty="0" smtClean="0"/>
              <a:t>. </a:t>
            </a:r>
            <a:r>
              <a:rPr lang="en-US" sz="2400" dirty="0" err="1" smtClean="0"/>
              <a:t>Kovács</a:t>
            </a:r>
            <a:r>
              <a:rPr lang="en-US" sz="2400" dirty="0" smtClean="0"/>
              <a:t>,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Grafik 3" descr="C:\Users\Gottfried Huss\Desktop\5 Europä\ECPCP Material jpg\scpcp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6" y="234725"/>
            <a:ext cx="4143232" cy="9104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-770350" y="42995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HGY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654" y="5371883"/>
            <a:ext cx="510097" cy="42683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80252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Collaboration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61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began to educate family physicians in pediatrics, our members are teaching in departments of family medicine, </a:t>
            </a:r>
          </a:p>
          <a:p>
            <a:pPr>
              <a:buFont typeface="Wingdings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try organize research work in primary care settings, </a:t>
            </a:r>
          </a:p>
          <a:p>
            <a:pPr>
              <a:buFont typeface="Wingdings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are working </a:t>
            </a:r>
            <a:r>
              <a:rPr lang="en-US" dirty="0" smtClean="0"/>
              <a:t>on </a:t>
            </a:r>
            <a:r>
              <a:rPr lang="en-US" dirty="0" smtClean="0"/>
              <a:t>second part of handbook of primary care </a:t>
            </a:r>
            <a:r>
              <a:rPr lang="en-US" dirty="0" err="1" smtClean="0"/>
              <a:t>paediatrics</a:t>
            </a:r>
            <a:r>
              <a:rPr lang="en-US" dirty="0" smtClean="0"/>
              <a:t>, </a:t>
            </a:r>
          </a:p>
          <a:p>
            <a:pPr>
              <a:buFont typeface="Wingdings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take part in EU projects. </a:t>
            </a:r>
          </a:p>
          <a:p>
            <a:pPr>
              <a:buFont typeface="Wingdings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are fighting for a much more supportive financing system.</a:t>
            </a:r>
          </a:p>
          <a:p>
            <a:pPr>
              <a:buFont typeface="Wingdings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hope that by recognition of </a:t>
            </a:r>
            <a:r>
              <a:rPr lang="en-US" dirty="0" smtClean="0"/>
              <a:t>PCP </a:t>
            </a:r>
            <a:r>
              <a:rPr lang="en-US" dirty="0"/>
              <a:t>as </a:t>
            </a:r>
            <a:r>
              <a:rPr lang="en-US" dirty="0" smtClean="0"/>
              <a:t>an expert(</a:t>
            </a:r>
            <a:r>
              <a:rPr lang="en-US" dirty="0" err="1" smtClean="0"/>
              <a:t>ize</a:t>
            </a:r>
            <a:r>
              <a:rPr lang="en-US" dirty="0" smtClean="0"/>
              <a:t>), </a:t>
            </a:r>
            <a:r>
              <a:rPr lang="en-US" dirty="0"/>
              <a:t>our reputation will </a:t>
            </a:r>
            <a:r>
              <a:rPr lang="en-US" dirty="0" smtClean="0"/>
              <a:t>grow.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7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41" y="406014"/>
            <a:ext cx="8911074" cy="10514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Are these only </a:t>
            </a:r>
            <a:r>
              <a:rPr lang="en-US" sz="3600" b="1" dirty="0" err="1" smtClean="0"/>
              <a:t>hungarian</a:t>
            </a:r>
            <a:r>
              <a:rPr lang="en-US" sz="3600" b="1" dirty="0" smtClean="0"/>
              <a:t> problems?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41" y="1600200"/>
            <a:ext cx="8754921" cy="47294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Had </a:t>
            </a:r>
            <a:r>
              <a:rPr lang="en-US" dirty="0"/>
              <a:t>Germany  -where paediatric primary care </a:t>
            </a:r>
            <a:r>
              <a:rPr lang="en-US" dirty="0" smtClean="0"/>
              <a:t>			seems </a:t>
            </a:r>
            <a:r>
              <a:rPr lang="en-US" dirty="0"/>
              <a:t>to be much more attractive –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	ever 	had </a:t>
            </a:r>
            <a:r>
              <a:rPr lang="en-US" dirty="0"/>
              <a:t>this problem? </a:t>
            </a:r>
            <a:endParaRPr lang="en-US" dirty="0" smtClean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 How </a:t>
            </a:r>
            <a:r>
              <a:rPr lang="en-US" dirty="0"/>
              <a:t>did they, or other countries – like Spain </a:t>
            </a:r>
            <a:r>
              <a:rPr lang="en-US" dirty="0" smtClean="0"/>
              <a:t>– 	get </a:t>
            </a:r>
            <a:r>
              <a:rPr lang="en-US" dirty="0"/>
              <a:t>over this problem?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9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62" y="1717751"/>
            <a:ext cx="8806972" cy="43724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Don’t </a:t>
            </a:r>
            <a:r>
              <a:rPr lang="en-US" dirty="0"/>
              <a:t>you think we may collect all the good experience of other countries – how </a:t>
            </a:r>
            <a:r>
              <a:rPr lang="en-US" dirty="0" smtClean="0"/>
              <a:t>they </a:t>
            </a:r>
            <a:r>
              <a:rPr lang="en-US" dirty="0"/>
              <a:t>increase attractiveness of primary care </a:t>
            </a:r>
            <a:r>
              <a:rPr lang="en-US" dirty="0" err="1"/>
              <a:t>paediatrics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ECPCP influence leaders of European paediatric organizations (EAP, EPA) to act more effectively </a:t>
            </a:r>
            <a:r>
              <a:rPr lang="en-US" dirty="0" smtClean="0"/>
              <a:t>for primary care of children?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5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young doctors see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7858"/>
            <a:ext cx="8229600" cy="3386490"/>
          </a:xfrm>
        </p:spPr>
        <p:txBody>
          <a:bodyPr/>
          <a:lstStyle/>
          <a:p>
            <a:r>
              <a:rPr lang="en-US" dirty="0" smtClean="0"/>
              <a:t>Mass </a:t>
            </a:r>
            <a:r>
              <a:rPr lang="en-US" dirty="0"/>
              <a:t>of doctors are dealing with problems that do not require physician-specific skills, </a:t>
            </a:r>
          </a:p>
          <a:p>
            <a:r>
              <a:rPr lang="en-US" dirty="0" smtClean="0"/>
              <a:t>Ineffective </a:t>
            </a:r>
            <a:r>
              <a:rPr lang="en-US" dirty="0"/>
              <a:t>use of </a:t>
            </a:r>
            <a:r>
              <a:rPr lang="en-US" dirty="0" smtClean="0"/>
              <a:t>health-</a:t>
            </a:r>
            <a:r>
              <a:rPr lang="en-US" dirty="0" smtClean="0"/>
              <a:t>services, </a:t>
            </a:r>
            <a:r>
              <a:rPr lang="en-US" dirty="0" smtClean="0"/>
              <a:t>both on primary and </a:t>
            </a:r>
            <a:r>
              <a:rPr lang="en-US" dirty="0"/>
              <a:t>secondary </a:t>
            </a:r>
            <a:r>
              <a:rPr lang="en-US" dirty="0" smtClean="0"/>
              <a:t>level,</a:t>
            </a:r>
          </a:p>
          <a:p>
            <a:r>
              <a:rPr lang="en-US" dirty="0" smtClean="0"/>
              <a:t>Cooperation </a:t>
            </a:r>
            <a:r>
              <a:rPr lang="en-US" dirty="0"/>
              <a:t>between outpatient and hospital based </a:t>
            </a:r>
            <a:r>
              <a:rPr lang="en-US" dirty="0" err="1"/>
              <a:t>paediatricians</a:t>
            </a:r>
            <a:r>
              <a:rPr lang="en-US" dirty="0"/>
              <a:t> is </a:t>
            </a:r>
            <a:r>
              <a:rPr lang="en-US" dirty="0" smtClean="0"/>
              <a:t>low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4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Ineffectiveness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04" y="1919140"/>
            <a:ext cx="8640410" cy="4014917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 smtClean="0"/>
              <a:t>Team </a:t>
            </a:r>
            <a:r>
              <a:rPr lang="en-US" dirty="0"/>
              <a:t>based approach is lacking, </a:t>
            </a:r>
            <a:endParaRPr lang="en-US" dirty="0" smtClean="0"/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of home visits are </a:t>
            </a:r>
            <a:r>
              <a:rPr lang="en-US" dirty="0" smtClean="0"/>
              <a:t>high</a:t>
            </a:r>
            <a:r>
              <a:rPr lang="en-US" dirty="0"/>
              <a:t>, </a:t>
            </a:r>
            <a:endParaRPr lang="en-US" dirty="0" smtClean="0"/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/>
              <a:t>O</a:t>
            </a:r>
            <a:r>
              <a:rPr lang="en-US" dirty="0" smtClean="0"/>
              <a:t>utside </a:t>
            </a:r>
            <a:r>
              <a:rPr lang="en-US" dirty="0" smtClean="0"/>
              <a:t>working hours, primary care services for children are provided in great proportion by GP’s</a:t>
            </a:r>
          </a:p>
          <a:p>
            <a:pPr marL="342900" lvl="3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have no paediatric residency training program in paediatric practices. </a:t>
            </a:r>
          </a:p>
        </p:txBody>
      </p:sp>
    </p:spTree>
    <p:extLst>
      <p:ext uri="{BB962C8B-B14F-4D97-AF65-F5344CB8AC3E}">
        <p14:creationId xmlns:p14="http://schemas.microsoft.com/office/powerpoint/2010/main" val="426763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43" y="274638"/>
            <a:ext cx="8702871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Missing supply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4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P</a:t>
            </a:r>
            <a:r>
              <a:rPr lang="en-US" dirty="0" smtClean="0"/>
              <a:t>aediatric </a:t>
            </a:r>
            <a:r>
              <a:rPr lang="en-US" dirty="0"/>
              <a:t>primary care is not attractive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 smtClean="0"/>
              <a:t>we </a:t>
            </a:r>
            <a:r>
              <a:rPr lang="en-US" dirty="0"/>
              <a:t>have serious ageing </a:t>
            </a:r>
            <a:r>
              <a:rPr lang="en-US" dirty="0" smtClean="0"/>
              <a:t>problem, 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 smtClean="0"/>
              <a:t>average </a:t>
            </a:r>
            <a:r>
              <a:rPr lang="en-US" dirty="0"/>
              <a:t>age of </a:t>
            </a:r>
            <a:r>
              <a:rPr lang="en-US" dirty="0" err="1" smtClean="0"/>
              <a:t>p.c.paediatricians</a:t>
            </a:r>
            <a:r>
              <a:rPr lang="en-US" dirty="0" smtClean="0"/>
              <a:t> 60 </a:t>
            </a:r>
            <a:r>
              <a:rPr lang="en-US" dirty="0" err="1"/>
              <a:t>yr</a:t>
            </a:r>
            <a:r>
              <a:rPr lang="en-US" dirty="0"/>
              <a:t>, </a:t>
            </a:r>
            <a:endParaRPr lang="en-US" dirty="0" smtClean="0"/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/>
              <a:t>nearly 50 </a:t>
            </a:r>
            <a:r>
              <a:rPr lang="en-US" dirty="0" smtClean="0"/>
              <a:t>% </a:t>
            </a:r>
            <a:r>
              <a:rPr lang="en-US" dirty="0"/>
              <a:t>of </a:t>
            </a:r>
            <a:r>
              <a:rPr lang="en-US" dirty="0" err="1"/>
              <a:t>pcp’s</a:t>
            </a:r>
            <a:r>
              <a:rPr lang="en-US" dirty="0"/>
              <a:t> are over 60,  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/>
              <a:t>40% of children ‹</a:t>
            </a:r>
            <a:r>
              <a:rPr lang="en-US" dirty="0" smtClean="0"/>
              <a:t> </a:t>
            </a:r>
            <a:r>
              <a:rPr lang="en-US" dirty="0"/>
              <a:t>18 </a:t>
            </a:r>
            <a:r>
              <a:rPr lang="en-US" dirty="0" err="1"/>
              <a:t>yr</a:t>
            </a:r>
            <a:r>
              <a:rPr lang="en-US" dirty="0"/>
              <a:t> are cared </a:t>
            </a:r>
            <a:r>
              <a:rPr lang="en-US" dirty="0" smtClean="0"/>
              <a:t>by them,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en-US" dirty="0" smtClean="0"/>
              <a:t>only </a:t>
            </a:r>
            <a:r>
              <a:rPr lang="en-US" dirty="0"/>
              <a:t>4% of </a:t>
            </a:r>
            <a:r>
              <a:rPr lang="en-US" dirty="0" err="1"/>
              <a:t>pcp</a:t>
            </a:r>
            <a:r>
              <a:rPr lang="en-US" dirty="0"/>
              <a:t> is ‹</a:t>
            </a:r>
            <a:r>
              <a:rPr lang="en-US" dirty="0" smtClean="0"/>
              <a:t> </a:t>
            </a:r>
            <a:r>
              <a:rPr lang="en-US" dirty="0"/>
              <a:t>40 yr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4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Primary </a:t>
            </a:r>
            <a:r>
              <a:rPr lang="en-US" sz="4000" b="1" dirty="0" err="1" smtClean="0"/>
              <a:t>paediatrics</a:t>
            </a:r>
            <a:r>
              <a:rPr lang="en-US" sz="4000" b="1" dirty="0" smtClean="0"/>
              <a:t> in danger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2928"/>
            <a:ext cx="8229600" cy="44587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/>
              <a:t>In lack of </a:t>
            </a:r>
            <a:r>
              <a:rPr lang="en-US" dirty="0" err="1"/>
              <a:t>paediatricians</a:t>
            </a:r>
            <a:r>
              <a:rPr lang="en-US" dirty="0"/>
              <a:t> the transformation to GP- based </a:t>
            </a:r>
            <a:r>
              <a:rPr lang="en-US" dirty="0" err="1"/>
              <a:t>paediatic</a:t>
            </a:r>
            <a:r>
              <a:rPr lang="en-US" dirty="0"/>
              <a:t> care is growing in rural areas, while number of children in paediatric practices is growing in cities.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Wingdings" charset="2"/>
              <a:buChar char="ü"/>
            </a:pPr>
            <a:r>
              <a:rPr lang="en-US" dirty="0"/>
              <a:t>Although there is an increasing demand for </a:t>
            </a:r>
            <a:r>
              <a:rPr lang="en-US" dirty="0" err="1"/>
              <a:t>paediatricians</a:t>
            </a:r>
            <a:r>
              <a:rPr lang="en-US" dirty="0"/>
              <a:t>,  if tendencies will not change, </a:t>
            </a:r>
            <a:r>
              <a:rPr lang="en-US" dirty="0" err="1"/>
              <a:t>paediatrician</a:t>
            </a:r>
            <a:r>
              <a:rPr lang="en-US" dirty="0"/>
              <a:t> based primary care of children easily can be the privilege only of families with better socioeconomic status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6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>What can we do? </a:t>
            </a:r>
            <a:br>
              <a:rPr lang="en-US" b="1" dirty="0" smtClean="0"/>
            </a:br>
            <a:r>
              <a:rPr lang="en-US" b="1" dirty="0" smtClean="0"/>
              <a:t>to increase attractiveness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43" y="1600201"/>
            <a:ext cx="8640410" cy="49064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dirty="0" smtClean="0"/>
              <a:t>team </a:t>
            </a:r>
            <a:r>
              <a:rPr lang="en-US" dirty="0"/>
              <a:t>based approach everywhere, </a:t>
            </a:r>
            <a:endParaRPr lang="en-US" dirty="0" smtClean="0"/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dirty="0" smtClean="0"/>
              <a:t>task</a:t>
            </a:r>
            <a:r>
              <a:rPr lang="en-US" dirty="0"/>
              <a:t>-sharing between doctors and highly </a:t>
            </a:r>
            <a:r>
              <a:rPr lang="en-US" dirty="0" smtClean="0"/>
              <a:t>educated nurses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	who can undertake tasks that do not require physician</a:t>
            </a:r>
            <a:r>
              <a:rPr lang="en-US" dirty="0" smtClean="0"/>
              <a:t>-	specific </a:t>
            </a:r>
            <a:r>
              <a:rPr lang="en-US" dirty="0"/>
              <a:t>skills. 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dirty="0" smtClean="0"/>
              <a:t>expanding </a:t>
            </a:r>
            <a:r>
              <a:rPr lang="en-US" dirty="0"/>
              <a:t>the role of health-care workers, </a:t>
            </a:r>
            <a:endParaRPr lang="en-US" dirty="0" smtClean="0"/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dirty="0" smtClean="0"/>
              <a:t>Instead </a:t>
            </a:r>
            <a:r>
              <a:rPr lang="en-US" dirty="0"/>
              <a:t>of referring high percentage of children to secondary care, </a:t>
            </a:r>
            <a:r>
              <a:rPr lang="en-US" dirty="0"/>
              <a:t>widen our competencies by </a:t>
            </a:r>
            <a:r>
              <a:rPr lang="en-US" dirty="0"/>
              <a:t>adequate teaching programs </a:t>
            </a:r>
            <a:r>
              <a:rPr lang="en-US" dirty="0" smtClean="0"/>
              <a:t>in </a:t>
            </a:r>
            <a:r>
              <a:rPr lang="en-US" dirty="0" err="1" smtClean="0"/>
              <a:t>subspecialities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have to abolish ineffective use of health services - both in primary and in community care. </a:t>
            </a:r>
          </a:p>
        </p:txBody>
      </p:sp>
    </p:spTree>
    <p:extLst>
      <p:ext uri="{BB962C8B-B14F-4D97-AF65-F5344CB8AC3E}">
        <p14:creationId xmlns:p14="http://schemas.microsoft.com/office/powerpoint/2010/main" val="172291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Structural changes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44" y="1417639"/>
            <a:ext cx="8473848" cy="512023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result of the above mentioned proposals will be zero, </a:t>
            </a:r>
            <a:r>
              <a:rPr lang="en-US" dirty="0" smtClean="0"/>
              <a:t>if </a:t>
            </a:r>
            <a:r>
              <a:rPr lang="en-US" dirty="0"/>
              <a:t>we do not reconfigure the structure of paediatric health care. 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That </a:t>
            </a:r>
            <a:r>
              <a:rPr lang="en-US" dirty="0"/>
              <a:t>means that in rural area instead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/>
              <a:t>one village – one doctor”</a:t>
            </a:r>
            <a:r>
              <a:rPr lang="en-US" dirty="0" smtClean="0"/>
              <a:t>, we </a:t>
            </a:r>
            <a:r>
              <a:rPr lang="en-US" dirty="0"/>
              <a:t>need child </a:t>
            </a:r>
            <a:r>
              <a:rPr lang="en-US" dirty="0" smtClean="0"/>
              <a:t>	health </a:t>
            </a:r>
            <a:r>
              <a:rPr lang="en-US" dirty="0"/>
              <a:t>centers for several villages, 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nstead </a:t>
            </a:r>
            <a:r>
              <a:rPr lang="en-US" dirty="0"/>
              <a:t>of great proportion of solo practices we need </a:t>
            </a:r>
            <a:r>
              <a:rPr lang="en-US" dirty="0" smtClean="0"/>
              <a:t>mostly multifunctional </a:t>
            </a:r>
            <a:r>
              <a:rPr lang="en-US" dirty="0"/>
              <a:t>group practices.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44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8" y="289010"/>
            <a:ext cx="8474694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Support from governmental side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33" y="1600200"/>
            <a:ext cx="8598769" cy="4948084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dirty="0" smtClean="0"/>
              <a:t>We </a:t>
            </a:r>
            <a:r>
              <a:rPr lang="en-US" dirty="0"/>
              <a:t>cannot solve all these problems by ourselves. We need strong governmental support, but health policy makers do not have comprehensive strategy, how to develop paediatric health care. </a:t>
            </a:r>
          </a:p>
          <a:p>
            <a:pPr marL="51435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dirty="0" smtClean="0"/>
              <a:t>They </a:t>
            </a:r>
            <a:r>
              <a:rPr lang="en-US" dirty="0" smtClean="0"/>
              <a:t>still think </a:t>
            </a:r>
            <a:r>
              <a:rPr lang="en-US" dirty="0"/>
              <a:t>that by providing a doctor –even without any paediatric education – for every child, is enough. 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14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Support from </a:t>
            </a:r>
            <a:r>
              <a:rPr lang="en-US" sz="4000" b="1" dirty="0" err="1" smtClean="0"/>
              <a:t>paediatrics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23" y="1417638"/>
            <a:ext cx="8775741" cy="52035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30000"/>
              </a:lnSpc>
              <a:buFont typeface="+mj-ea"/>
              <a:buAutoNum type="circleNumDbPlain"/>
            </a:pPr>
            <a:r>
              <a:rPr lang="en-US" dirty="0" smtClean="0"/>
              <a:t> Hospital </a:t>
            </a:r>
            <a:r>
              <a:rPr lang="en-US" dirty="0"/>
              <a:t>departments, university pediatric clinics didn’t support our efforts until now. </a:t>
            </a:r>
            <a:endParaRPr lang="en-US" dirty="0" smtClean="0"/>
          </a:p>
          <a:p>
            <a:pPr marL="514350" indent="-514350">
              <a:lnSpc>
                <a:spcPct val="130000"/>
              </a:lnSpc>
              <a:buFont typeface="+mj-ea"/>
              <a:buAutoNum type="circleNumDbPlain"/>
            </a:pPr>
            <a:r>
              <a:rPr lang="en-US" dirty="0" smtClean="0"/>
              <a:t> We </a:t>
            </a:r>
            <a:r>
              <a:rPr lang="en-US" dirty="0"/>
              <a:t>propose much stronger cooperation between primary </a:t>
            </a:r>
            <a:r>
              <a:rPr lang="en-US" dirty="0" smtClean="0"/>
              <a:t>care </a:t>
            </a:r>
            <a:r>
              <a:rPr lang="en-US" dirty="0"/>
              <a:t>and hospital-based </a:t>
            </a:r>
            <a:r>
              <a:rPr lang="en-US" dirty="0" err="1"/>
              <a:t>paediatricians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lnSpc>
                <a:spcPct val="130000"/>
              </a:lnSpc>
              <a:buFont typeface="+mj-ea"/>
              <a:buAutoNum type="circleNumDbPlain"/>
            </a:pPr>
            <a:r>
              <a:rPr lang="en-US" dirty="0" smtClean="0"/>
              <a:t> We </a:t>
            </a:r>
            <a:r>
              <a:rPr lang="en-US" dirty="0"/>
              <a:t>began to work to increase collaboration among all actors of child-health.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37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496</Words>
  <Application>Microsoft Macintosh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PRIMARY CARE PAEDIATRICS  WITHOUT WORKFORCE SUPPLY  </vt:lpstr>
      <vt:lpstr>What young doctors see</vt:lpstr>
      <vt:lpstr>Ineffectiveness</vt:lpstr>
      <vt:lpstr>Missing supply</vt:lpstr>
      <vt:lpstr>Primary paediatrics in danger</vt:lpstr>
      <vt:lpstr>What can we do?  to increase attractiveness</vt:lpstr>
      <vt:lpstr>Structural changes</vt:lpstr>
      <vt:lpstr>Support from governmental side</vt:lpstr>
      <vt:lpstr>Support from paediatrics</vt:lpstr>
      <vt:lpstr>Collaboration</vt:lpstr>
      <vt:lpstr>Are these only hungarian problems?</vt:lpstr>
      <vt:lpstr>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PC PAEDIATRICS IS NOT ATTRACTIVE IN HUNGARY  AND WHY IT IS IN GERMANY?</dc:title>
  <dc:creator>Palanta</dc:creator>
  <cp:lastModifiedBy>Palanta</cp:lastModifiedBy>
  <cp:revision>25</cp:revision>
  <cp:lastPrinted>2016-04-08T19:57:21Z</cp:lastPrinted>
  <dcterms:created xsi:type="dcterms:W3CDTF">2016-04-07T20:40:04Z</dcterms:created>
  <dcterms:modified xsi:type="dcterms:W3CDTF">2016-04-08T20:36:55Z</dcterms:modified>
</cp:coreProperties>
</file>