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12" y="-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jeudi 5 novembre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jeudi 5 novembre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14883"/>
            <a:ext cx="7848600" cy="2275709"/>
          </a:xfrm>
        </p:spPr>
        <p:txBody>
          <a:bodyPr/>
          <a:lstStyle/>
          <a:p>
            <a:r>
              <a:rPr lang="en-GB" sz="4400" dirty="0"/>
              <a:t>Symposium</a:t>
            </a:r>
            <a:r>
              <a:rPr lang="en-GB" sz="3600" dirty="0"/>
              <a:t>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200" dirty="0" smtClean="0"/>
              <a:t>practice </a:t>
            </a:r>
            <a:r>
              <a:rPr lang="en-GB" sz="3200" dirty="0"/>
              <a:t>and </a:t>
            </a:r>
            <a:r>
              <a:rPr lang="en-GB" sz="3200" dirty="0" smtClean="0"/>
              <a:t>evidence </a:t>
            </a:r>
            <a:br>
              <a:rPr lang="en-GB" sz="3200" dirty="0" smtClean="0"/>
            </a:br>
            <a:r>
              <a:rPr lang="en-GB" sz="3200" dirty="0" smtClean="0"/>
              <a:t>of </a:t>
            </a:r>
            <a:r>
              <a:rPr lang="en-GB" sz="3200" dirty="0"/>
              <a:t>prevention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in </a:t>
            </a:r>
            <a:r>
              <a:rPr lang="en-GB" sz="3200" dirty="0"/>
              <a:t>primary paediatric care 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863414"/>
            <a:ext cx="7848600" cy="252268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Saturday 7. November 2015  9:00- 12:00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ECPCP </a:t>
            </a:r>
            <a:r>
              <a:rPr lang="en-US" b="1" dirty="0"/>
              <a:t>meeting </a:t>
            </a:r>
            <a:r>
              <a:rPr lang="en-US" b="1" dirty="0" smtClean="0"/>
              <a:t>Prague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pPr algn="r"/>
            <a:r>
              <a:rPr lang="en-US" dirty="0" smtClean="0"/>
              <a:t>Andreas WERNER, MD, AFPA, France</a:t>
            </a:r>
            <a:endParaRPr lang="fr-FR" dirty="0"/>
          </a:p>
        </p:txBody>
      </p:sp>
      <p:pic>
        <p:nvPicPr>
          <p:cNvPr id="4" name="Image 3" descr="ECPC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46" y="508102"/>
            <a:ext cx="5461000" cy="571500"/>
          </a:xfrm>
          <a:prstGeom prst="rect">
            <a:avLst/>
          </a:prstGeom>
        </p:spPr>
      </p:pic>
      <p:pic>
        <p:nvPicPr>
          <p:cNvPr id="5" name="Image 4" descr="AFP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924539"/>
            <a:ext cx="1945235" cy="1560894"/>
          </a:xfrm>
          <a:prstGeom prst="rect">
            <a:avLst/>
          </a:prstGeom>
        </p:spPr>
      </p:pic>
      <p:pic>
        <p:nvPicPr>
          <p:cNvPr id="6" name="Image 5" descr="Drapeau France ron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733" y="390968"/>
            <a:ext cx="1377267" cy="137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Regular Visits: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Prenatal phase:</a:t>
            </a:r>
          </a:p>
          <a:p>
            <a:pPr lvl="1"/>
            <a:r>
              <a:rPr lang="en-GB" dirty="0" smtClean="0"/>
              <a:t>No PCP visits</a:t>
            </a:r>
          </a:p>
          <a:p>
            <a:r>
              <a:rPr lang="en-GB" dirty="0" smtClean="0"/>
              <a:t>Infancy (0-11 months)</a:t>
            </a:r>
          </a:p>
          <a:p>
            <a:pPr lvl="1"/>
            <a:r>
              <a:rPr lang="en-GB" dirty="0" smtClean="0"/>
              <a:t>9 visits, 4-6 with immunization</a:t>
            </a:r>
          </a:p>
          <a:p>
            <a:r>
              <a:rPr lang="en-GB" dirty="0" smtClean="0"/>
              <a:t>Early childhood (1-4 years)</a:t>
            </a:r>
          </a:p>
          <a:p>
            <a:pPr lvl="1"/>
            <a:r>
              <a:rPr lang="en-GB" dirty="0" smtClean="0"/>
              <a:t>5 visits 2 with immunization</a:t>
            </a:r>
          </a:p>
          <a:p>
            <a:r>
              <a:rPr lang="en-GB" dirty="0" smtClean="0"/>
              <a:t>Middle childhood (5-10 years)</a:t>
            </a:r>
          </a:p>
          <a:p>
            <a:pPr lvl="1"/>
            <a:r>
              <a:rPr lang="en-GB" dirty="0" smtClean="0"/>
              <a:t>3 visits 1 with immunization</a:t>
            </a:r>
          </a:p>
          <a:p>
            <a:r>
              <a:rPr lang="en-GB" dirty="0" smtClean="0"/>
              <a:t>Adolescence (11-18 years)</a:t>
            </a:r>
          </a:p>
          <a:p>
            <a:pPr lvl="1"/>
            <a:r>
              <a:rPr lang="en-GB" dirty="0" smtClean="0"/>
              <a:t>2 visits  1 with immunization</a:t>
            </a:r>
          </a:p>
          <a:p>
            <a:pPr lvl="1"/>
            <a:endParaRPr lang="fr-FR" dirty="0"/>
          </a:p>
        </p:txBody>
      </p:sp>
      <p:pic>
        <p:nvPicPr>
          <p:cNvPr id="4" name="Image 3" descr="Drapeau France ro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733" y="390968"/>
            <a:ext cx="1377267" cy="137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7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DATA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0332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Only data up to 2 years for 3 compulsory visits: </a:t>
            </a:r>
          </a:p>
          <a:p>
            <a:pPr lvl="1"/>
            <a:r>
              <a:rPr lang="en-GB" sz="2400" dirty="0" smtClean="0"/>
              <a:t>8 day’s visit:</a:t>
            </a:r>
          </a:p>
          <a:p>
            <a:pPr lvl="1"/>
            <a:r>
              <a:rPr lang="en-GB" sz="2400" dirty="0" smtClean="0"/>
              <a:t>9 month’s visit: </a:t>
            </a:r>
          </a:p>
          <a:p>
            <a:pPr lvl="1"/>
            <a:r>
              <a:rPr lang="en-GB" sz="2400" dirty="0" smtClean="0"/>
              <a:t>24 month’s visit</a:t>
            </a:r>
            <a:endParaRPr lang="en-GB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3703523"/>
            <a:ext cx="57325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latin typeface="+mj-lt"/>
              </a:rPr>
              <a:t>ELECTRONIC RECORDS – </a:t>
            </a:r>
          </a:p>
          <a:p>
            <a:r>
              <a:rPr lang="fr-FR" sz="4000" dirty="0" smtClean="0">
                <a:latin typeface="+mj-lt"/>
              </a:rPr>
              <a:t>PUBLIC REGISTRY</a:t>
            </a:r>
            <a:endParaRPr lang="fr-FR" sz="4000" dirty="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2604" y="5026962"/>
            <a:ext cx="880241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400" dirty="0" smtClean="0"/>
              <a:t>First public trials on informatics registry of the 8 day’s visit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 smtClean="0"/>
              <a:t>AFPA internal PCP exclusive registry of 9, 24 and 36 month’s visit,</a:t>
            </a:r>
            <a:br>
              <a:rPr lang="en-GB" sz="2400" dirty="0" smtClean="0"/>
            </a:br>
            <a:r>
              <a:rPr lang="en-GB" sz="2400" dirty="0" smtClean="0"/>
              <a:t>first </a:t>
            </a:r>
            <a:r>
              <a:rPr lang="en-GB" sz="2400" dirty="0" smtClean="0"/>
              <a:t>trials </a:t>
            </a:r>
            <a:r>
              <a:rPr lang="en-GB" sz="2400" dirty="0" smtClean="0"/>
              <a:t>for the 4, 6, 8 and 10-12 year’s visit</a:t>
            </a:r>
            <a:endParaRPr lang="en-GB" sz="2400" dirty="0"/>
          </a:p>
        </p:txBody>
      </p:sp>
      <p:pic>
        <p:nvPicPr>
          <p:cNvPr id="6" name="Image 5" descr="Drapeau France ro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733" y="390968"/>
            <a:ext cx="1377267" cy="137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4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8633" y="811493"/>
            <a:ext cx="3389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Provider</a:t>
            </a:r>
            <a:r>
              <a:rPr lang="fr-FR" sz="2800" dirty="0" smtClean="0"/>
              <a:t>: </a:t>
            </a:r>
            <a:r>
              <a:rPr lang="fr-FR" sz="2800" i="1" dirty="0" smtClean="0"/>
              <a:t>PCP and GP</a:t>
            </a:r>
            <a:endParaRPr lang="fr-FR" sz="28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464741" y="1606478"/>
            <a:ext cx="70293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</a:t>
            </a:r>
            <a:r>
              <a:rPr lang="en-US" sz="2800" b="1" dirty="0" smtClean="0"/>
              <a:t>ercentage </a:t>
            </a:r>
            <a:r>
              <a:rPr lang="en-US" sz="2800" b="1" dirty="0"/>
              <a:t>of the PCPs work- time </a:t>
            </a:r>
            <a:endParaRPr lang="en-US" sz="2800" b="1" dirty="0" smtClean="0"/>
          </a:p>
          <a:p>
            <a:r>
              <a:rPr lang="en-US" sz="2800" b="1" dirty="0" smtClean="0"/>
              <a:t>dedicated </a:t>
            </a:r>
            <a:r>
              <a:rPr lang="en-US" sz="2800" b="1" dirty="0"/>
              <a:t>to preventive </a:t>
            </a:r>
            <a:r>
              <a:rPr lang="en-US" sz="2800" b="1" dirty="0" smtClean="0"/>
              <a:t>pediatric health care:</a:t>
            </a:r>
          </a:p>
          <a:p>
            <a:r>
              <a:rPr lang="en-US" sz="2800" i="1" dirty="0"/>
              <a:t>a</a:t>
            </a:r>
            <a:r>
              <a:rPr lang="en-US" sz="2800" i="1" dirty="0" smtClean="0"/>
              <a:t>bout 30% </a:t>
            </a:r>
            <a:endParaRPr lang="fr-FR" sz="28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458633" y="2991473"/>
            <a:ext cx="5055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Funding</a:t>
            </a:r>
            <a:r>
              <a:rPr lang="en-GB" sz="2800" dirty="0" smtClean="0"/>
              <a:t>: </a:t>
            </a:r>
            <a:r>
              <a:rPr lang="en-GB" sz="2800" i="1" dirty="0" smtClean="0"/>
              <a:t>NHI 70% Private HI 30%</a:t>
            </a:r>
            <a:endParaRPr lang="en-GB" sz="28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464741" y="3687002"/>
            <a:ext cx="709894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E</a:t>
            </a:r>
            <a:r>
              <a:rPr lang="en-US" sz="2800" b="1" dirty="0" smtClean="0"/>
              <a:t>vidence </a:t>
            </a:r>
            <a:r>
              <a:rPr lang="en-US" sz="2800" b="1" dirty="0"/>
              <a:t>based developmental screening </a:t>
            </a:r>
            <a:r>
              <a:rPr lang="en-US" sz="2800" b="1" dirty="0" smtClean="0"/>
              <a:t>test:</a:t>
            </a:r>
          </a:p>
          <a:p>
            <a:r>
              <a:rPr lang="en-US" sz="2800" i="1" dirty="0" smtClean="0"/>
              <a:t>No national recommendations, </a:t>
            </a:r>
          </a:p>
          <a:p>
            <a:r>
              <a:rPr lang="en-US" sz="2800" i="1" dirty="0" smtClean="0"/>
              <a:t>only AFPA intern instructions, only PCP </a:t>
            </a:r>
          </a:p>
          <a:p>
            <a:r>
              <a:rPr lang="en-US" sz="2800" i="1" dirty="0" smtClean="0"/>
              <a:t>only individual follow-up for abnormal results</a:t>
            </a:r>
            <a:endParaRPr lang="fr-FR" sz="28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64741" y="5602855"/>
            <a:ext cx="4945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Blood Pressure: </a:t>
            </a:r>
            <a:r>
              <a:rPr lang="en-GB" sz="2800" i="1" dirty="0" smtClean="0"/>
              <a:t>from 4 years on </a:t>
            </a:r>
            <a:endParaRPr lang="en-GB" sz="2800" i="1" dirty="0"/>
          </a:p>
        </p:txBody>
      </p:sp>
      <p:pic>
        <p:nvPicPr>
          <p:cNvPr id="7" name="Image 6" descr="Drapeau France ro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733" y="390968"/>
            <a:ext cx="1377267" cy="137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Drapeau France ro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733" y="390968"/>
            <a:ext cx="1377267" cy="137726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93912" y="1440561"/>
            <a:ext cx="7810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Compulsory vaccinations: </a:t>
            </a:r>
            <a:r>
              <a:rPr lang="en-GB" sz="2800" i="1" dirty="0" smtClean="0"/>
              <a:t>diphtheria, tetanus, polio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93912" y="899699"/>
            <a:ext cx="7233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Compulsory visits: </a:t>
            </a:r>
            <a:r>
              <a:rPr lang="en-GB" sz="2800" i="1" dirty="0" smtClean="0"/>
              <a:t>8 days, 9 months, 24 months</a:t>
            </a:r>
            <a:endParaRPr lang="en-GB" sz="28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493911" y="2137587"/>
            <a:ext cx="8157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Refusal of vaccinations: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i="1" dirty="0" smtClean="0"/>
              <a:t>theoretically not allowed in kindergarten or school, </a:t>
            </a:r>
            <a:br>
              <a:rPr lang="en-GB" sz="2800" i="1" dirty="0" smtClean="0"/>
            </a:br>
            <a:r>
              <a:rPr lang="en-GB" sz="2800" i="1" dirty="0" smtClean="0"/>
              <a:t>in practice no consequences</a:t>
            </a:r>
            <a:endParaRPr lang="en-GB" sz="28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493912" y="3699317"/>
            <a:ext cx="4696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Recall / Reminder system: </a:t>
            </a:r>
            <a:r>
              <a:rPr lang="en-GB" sz="2800" i="1" dirty="0" smtClean="0"/>
              <a:t>NO</a:t>
            </a:r>
            <a:endParaRPr lang="en-GB" sz="28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93911" y="4277750"/>
            <a:ext cx="855475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Sensory screenings: </a:t>
            </a:r>
            <a:r>
              <a:rPr lang="en-GB" sz="2800" i="1" dirty="0" smtClean="0"/>
              <a:t>should be done at 2, 4, 9, 24 months </a:t>
            </a:r>
            <a:br>
              <a:rPr lang="en-GB" sz="2800" i="1" dirty="0" smtClean="0"/>
            </a:br>
            <a:r>
              <a:rPr lang="en-GB" sz="2800" i="1" dirty="0" smtClean="0"/>
              <a:t>and at 3, 4, 6, 8 10-12 years and adolescent visit, </a:t>
            </a:r>
            <a:br>
              <a:rPr lang="en-GB" sz="2800" i="1" dirty="0" smtClean="0"/>
            </a:br>
            <a:r>
              <a:rPr lang="en-GB" sz="2800" i="1" dirty="0" smtClean="0"/>
              <a:t>no national recommendation for special tests, </a:t>
            </a:r>
          </a:p>
          <a:p>
            <a:r>
              <a:rPr lang="en-GB" sz="2800" i="1" dirty="0" smtClean="0"/>
              <a:t>AFPA: SBT 0-23m, vocal test 3-5y, tonal test &gt;5y</a:t>
            </a:r>
          </a:p>
          <a:p>
            <a:r>
              <a:rPr lang="en-GB" sz="2800" i="1" dirty="0" smtClean="0"/>
              <a:t>AFPA: Lang, DAVL, Cadet L/P, </a:t>
            </a:r>
            <a:r>
              <a:rPr lang="en-GB" sz="2800" i="1" dirty="0" err="1" smtClean="0"/>
              <a:t>Babydalton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133060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4043" y="533112"/>
            <a:ext cx="8949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Hip dysplasia: </a:t>
            </a:r>
            <a:r>
              <a:rPr lang="en-GB" sz="2800" i="1" dirty="0" smtClean="0"/>
              <a:t>clinical examination + personal/</a:t>
            </a:r>
            <a:br>
              <a:rPr lang="en-GB" sz="2800" i="1" dirty="0" smtClean="0"/>
            </a:br>
            <a:r>
              <a:rPr lang="en-GB" sz="2800" i="1" dirty="0" smtClean="0"/>
              <a:t>family history, </a:t>
            </a:r>
            <a:r>
              <a:rPr lang="en-GB" sz="2800" i="1" dirty="0"/>
              <a:t>e</a:t>
            </a:r>
            <a:r>
              <a:rPr lang="en-GB" sz="2800" i="1" dirty="0" smtClean="0"/>
              <a:t>chography if suspect</a:t>
            </a:r>
            <a:endParaRPr lang="en-GB" sz="28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331338" y="1560837"/>
            <a:ext cx="6583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Urine testing for proteinuria: </a:t>
            </a:r>
            <a:r>
              <a:rPr lang="en-GB" sz="2800" i="1" dirty="0" smtClean="0"/>
              <a:t>4 and 6 years</a:t>
            </a:r>
            <a:endParaRPr lang="en-GB" sz="28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31338" y="2300570"/>
            <a:ext cx="8522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Anticipatory guidance in adolescence: </a:t>
            </a:r>
            <a:r>
              <a:rPr lang="en-US" sz="2800" i="1" dirty="0" smtClean="0"/>
              <a:t>individual, patient questionnaires, no evidence in effectiveness, GP visits</a:t>
            </a:r>
            <a:endParaRPr lang="en-US" sz="28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331338" y="3327280"/>
            <a:ext cx="84997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Vaccinations: </a:t>
            </a:r>
            <a:r>
              <a:rPr lang="en-GB" sz="2800" i="1" dirty="0" smtClean="0"/>
              <a:t>done by GP/PCP or PMI-</a:t>
            </a:r>
            <a:r>
              <a:rPr lang="en-GB" sz="2800" i="1" dirty="0" err="1" smtClean="0"/>
              <a:t>centers</a:t>
            </a:r>
            <a:r>
              <a:rPr lang="en-GB" sz="2800" i="1" dirty="0" smtClean="0"/>
              <a:t> (0-5years), </a:t>
            </a:r>
          </a:p>
          <a:p>
            <a:r>
              <a:rPr lang="en-GB" sz="2800" i="1" dirty="0" smtClean="0"/>
              <a:t>mid-</a:t>
            </a:r>
            <a:r>
              <a:rPr lang="en-GB" sz="2800" i="1" dirty="0" err="1" smtClean="0"/>
              <a:t>wifes</a:t>
            </a:r>
            <a:r>
              <a:rPr lang="en-GB" sz="2800" i="1" dirty="0" smtClean="0"/>
              <a:t>?  </a:t>
            </a:r>
            <a:br>
              <a:rPr lang="en-GB" sz="2800" i="1" dirty="0" smtClean="0"/>
            </a:br>
            <a:r>
              <a:rPr lang="en-GB" sz="2800" i="1" dirty="0" smtClean="0"/>
              <a:t>national problem of strong anti-vaccination movement </a:t>
            </a:r>
            <a:endParaRPr lang="en-GB" sz="28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331338" y="4830285"/>
            <a:ext cx="81918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Preventive activities take place outside the </a:t>
            </a:r>
          </a:p>
          <a:p>
            <a:r>
              <a:rPr lang="en-US" sz="2800" b="1" dirty="0" smtClean="0"/>
              <a:t>pediatrician’s office: </a:t>
            </a:r>
            <a:r>
              <a:rPr lang="en-US" sz="2800" i="1" dirty="0" smtClean="0"/>
              <a:t>GP, PMI (0-5y), Education system </a:t>
            </a:r>
            <a:br>
              <a:rPr lang="en-US" sz="2800" i="1" dirty="0" smtClean="0"/>
            </a:br>
            <a:r>
              <a:rPr lang="en-US" sz="2800" i="1" dirty="0" smtClean="0"/>
              <a:t>doctors end nurses (6 years visit)</a:t>
            </a:r>
            <a:endParaRPr lang="en-US" sz="2800" i="1" dirty="0"/>
          </a:p>
        </p:txBody>
      </p:sp>
      <p:pic>
        <p:nvPicPr>
          <p:cNvPr id="7" name="Image 6" descr="Drapeau France ro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733" y="390968"/>
            <a:ext cx="1377267" cy="137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8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17492" y="574896"/>
            <a:ext cx="72680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AFPA started a </a:t>
            </a:r>
            <a:r>
              <a:rPr lang="en-GB" sz="2800" b="1" dirty="0" smtClean="0"/>
              <a:t>national training program </a:t>
            </a:r>
            <a:r>
              <a:rPr lang="en-GB" sz="2800" dirty="0" smtClean="0"/>
              <a:t>in 2005 for some essential visits: </a:t>
            </a:r>
          </a:p>
          <a:p>
            <a:r>
              <a:rPr lang="en-GB" sz="2800" dirty="0" smtClean="0"/>
              <a:t>	9 – 24 – 36 months (and 4 – 5 – 6 years)</a:t>
            </a:r>
          </a:p>
          <a:p>
            <a:r>
              <a:rPr lang="en-GB" sz="2800" dirty="0" smtClean="0"/>
              <a:t>	About 900 PCPs and some GPs formed</a:t>
            </a:r>
            <a:endParaRPr lang="en-GB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317492" y="2775043"/>
            <a:ext cx="8211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</a:t>
            </a:r>
            <a:r>
              <a:rPr lang="en-GB" sz="2800" b="1" dirty="0" smtClean="0"/>
              <a:t>migrants health care </a:t>
            </a:r>
            <a:r>
              <a:rPr lang="en-GB" sz="2800" dirty="0" smtClean="0"/>
              <a:t>is organized by the government. No PCP involved, neither in vaccinations nor in well- or ill-child care. </a:t>
            </a:r>
            <a:endParaRPr lang="en-GB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317492" y="4264934"/>
            <a:ext cx="81346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Promotion</a:t>
            </a:r>
            <a:r>
              <a:rPr lang="en-GB" sz="2800" dirty="0" smtClean="0"/>
              <a:t>: Compulsory </a:t>
            </a:r>
            <a:r>
              <a:rPr lang="en-GB" sz="2800" dirty="0" smtClean="0"/>
              <a:t>visits up to 18 years. In some special important age-groups. With standard content (vision hear-testing, etc. )</a:t>
            </a:r>
          </a:p>
          <a:p>
            <a:r>
              <a:rPr lang="en-GB" sz="2800" dirty="0" smtClean="0"/>
              <a:t>Electronic recovery of these data.  </a:t>
            </a:r>
            <a:endParaRPr lang="en-GB" sz="2800" dirty="0"/>
          </a:p>
        </p:txBody>
      </p:sp>
      <p:pic>
        <p:nvPicPr>
          <p:cNvPr id="7" name="Image 6" descr="Drapeau France ro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733" y="390968"/>
            <a:ext cx="1377267" cy="137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9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69602"/>
            <a:ext cx="8229600" cy="2076491"/>
          </a:xfrm>
        </p:spPr>
        <p:txBody>
          <a:bodyPr/>
          <a:lstStyle/>
          <a:p>
            <a:r>
              <a:rPr lang="en-GB" dirty="0"/>
              <a:t>Stop to be shy. </a:t>
            </a:r>
            <a:endParaRPr lang="en-GB" dirty="0" smtClean="0"/>
          </a:p>
          <a:p>
            <a:r>
              <a:rPr lang="en-GB" dirty="0" smtClean="0"/>
              <a:t>Show </a:t>
            </a:r>
            <a:r>
              <a:rPr lang="en-GB" dirty="0"/>
              <a:t>that they do a good work. </a:t>
            </a:r>
            <a:endParaRPr lang="en-GB" dirty="0" smtClean="0"/>
          </a:p>
          <a:p>
            <a:r>
              <a:rPr lang="en-GB" dirty="0" smtClean="0"/>
              <a:t>Prove </a:t>
            </a:r>
            <a:r>
              <a:rPr lang="en-GB" dirty="0"/>
              <a:t>that PCPs work is essential for children’s health. </a:t>
            </a:r>
            <a:endParaRPr lang="en-GB" dirty="0" smtClean="0"/>
          </a:p>
          <a:p>
            <a:r>
              <a:rPr lang="en-GB" dirty="0" smtClean="0"/>
              <a:t>Publish </a:t>
            </a:r>
            <a:r>
              <a:rPr lang="en-GB" dirty="0"/>
              <a:t>the results of PCP surveys. </a:t>
            </a:r>
          </a:p>
          <a:p>
            <a:endParaRPr lang="fr-FR" dirty="0"/>
          </a:p>
        </p:txBody>
      </p:sp>
      <p:pic>
        <p:nvPicPr>
          <p:cNvPr id="4" name="Image 3" descr="Drapeau France ro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733" y="390968"/>
            <a:ext cx="1377267" cy="137726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0066" y="4500311"/>
            <a:ext cx="3034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Thanks</a:t>
            </a:r>
            <a:r>
              <a:rPr lang="fr-FR" dirty="0" smtClean="0"/>
              <a:t> a lot for </a:t>
            </a:r>
            <a:r>
              <a:rPr lang="fr-FR" dirty="0" err="1" smtClean="0"/>
              <a:t>your</a:t>
            </a:r>
            <a:r>
              <a:rPr lang="fr-FR" dirty="0" smtClean="0"/>
              <a:t> attention</a:t>
            </a:r>
            <a:endParaRPr lang="fr-FR" dirty="0"/>
          </a:p>
        </p:txBody>
      </p:sp>
      <p:pic>
        <p:nvPicPr>
          <p:cNvPr id="8" name="Picture 8" descr="http://3.bp.blogspot.com/-FfzqzfWhSX4/USEp7eZaRII/AAAAAAAAAcc/x7uSqHRjKKU/s1600/+b%C3%A9b%C3%A9+pr%C3%A9matur%C3%A9+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4" b="4736"/>
          <a:stretch>
            <a:fillRect/>
          </a:stretch>
        </p:blipFill>
        <p:spPr bwMode="auto">
          <a:xfrm>
            <a:off x="3186728" y="3046093"/>
            <a:ext cx="5957271" cy="377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66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186</TotalTime>
  <Words>421</Words>
  <Application>Microsoft Macintosh PowerPoint</Application>
  <PresentationFormat>Présentation à l'écran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Clarity</vt:lpstr>
      <vt:lpstr>Symposium  practice and evidence  of prevention  in primary paediatric care </vt:lpstr>
      <vt:lpstr>Regular Visits:</vt:lpstr>
      <vt:lpstr>DATA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Cabinet de pédiatrie et d'allergologie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  practice and evidence  of prevention  in primary paediatric care </dc:title>
  <dc:creator>Andreas WERNER</dc:creator>
  <cp:lastModifiedBy>Andreas WERNER</cp:lastModifiedBy>
  <cp:revision>17</cp:revision>
  <dcterms:created xsi:type="dcterms:W3CDTF">2015-09-29T05:14:08Z</dcterms:created>
  <dcterms:modified xsi:type="dcterms:W3CDTF">2015-11-05T21:14:17Z</dcterms:modified>
</cp:coreProperties>
</file>