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86" autoAdjust="0"/>
  </p:normalViewPr>
  <p:slideViewPr>
    <p:cSldViewPr snapToGrid="0" snapToObjects="1">
      <p:cViewPr varScale="1">
        <p:scale>
          <a:sx n="121" d="100"/>
          <a:sy n="121" d="100"/>
        </p:scale>
        <p:origin x="-20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fld id="{0876E3D2-A7E3-0E4A-B594-AF3DCF777363}" type="datetimeFigureOut">
              <a:rPr lang="en-US" smtClean="0"/>
              <a:t>04/11/15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2292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76E3D2-A7E3-0E4A-B594-AF3DCF777363}" type="datetimeFigureOut">
              <a:rPr lang="en-US" smtClean="0"/>
              <a:t>04/11/15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53641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76E3D2-A7E3-0E4A-B594-AF3DCF777363}" type="datetimeFigureOut">
              <a:rPr lang="en-US" smtClean="0"/>
              <a:t>04/11/15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394659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0876E3D2-A7E3-0E4A-B594-AF3DCF777363}" type="datetimeFigureOut">
              <a:rPr lang="en-US" smtClean="0"/>
              <a:t>04/11/15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56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fld id="{0876E3D2-A7E3-0E4A-B594-AF3DCF777363}" type="datetimeFigureOut">
              <a:rPr lang="en-US" smtClean="0"/>
              <a:t>04/11/15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159793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fld id="{0876E3D2-A7E3-0E4A-B594-AF3DCF777363}" type="datetimeFigureOut">
              <a:rPr lang="en-US" smtClean="0"/>
              <a:t>04/11/15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362411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fld id="{0876E3D2-A7E3-0E4A-B594-AF3DCF777363}" type="datetimeFigureOut">
              <a:rPr lang="en-US" smtClean="0"/>
              <a:t>04/11/15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225696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fld id="{0876E3D2-A7E3-0E4A-B594-AF3DCF777363}" type="datetimeFigureOut">
              <a:rPr lang="en-US" smtClean="0"/>
              <a:t>04/11/15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357063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6E3D2-A7E3-0E4A-B594-AF3DCF777363}" type="datetimeFigureOut">
              <a:rPr lang="en-US" smtClean="0"/>
              <a:t>04/11/15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8404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0876E3D2-A7E3-0E4A-B594-AF3DCF777363}" type="datetimeFigureOut">
              <a:rPr lang="en-US" smtClean="0"/>
              <a:t>04/11/15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406284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0876E3D2-A7E3-0E4A-B594-AF3DCF777363}" type="datetimeFigureOut">
              <a:rPr lang="en-US" smtClean="0"/>
              <a:t>04/11/15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3445-D7AD-1147-953D-25F7DA5331EA}" type="slidenum">
              <a:rPr lang="en-US" smtClean="0"/>
              <a:t>‹#›</a:t>
            </a:fld>
            <a:endParaRPr lang="en-US"/>
          </a:p>
        </p:txBody>
      </p:sp>
    </p:spTree>
    <p:extLst>
      <p:ext uri="{BB962C8B-B14F-4D97-AF65-F5344CB8AC3E}">
        <p14:creationId xmlns:p14="http://schemas.microsoft.com/office/powerpoint/2010/main" val="1930976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6E3D2-A7E3-0E4A-B594-AF3DCF777363}" type="datetimeFigureOut">
              <a:rPr lang="en-US" smtClean="0"/>
              <a:t>04/11/15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33445-D7AD-1147-953D-25F7DA5331EA}" type="slidenum">
              <a:rPr lang="en-US" smtClean="0"/>
              <a:t>‹#›</a:t>
            </a:fld>
            <a:endParaRPr lang="en-US"/>
          </a:p>
        </p:txBody>
      </p:sp>
    </p:spTree>
    <p:extLst>
      <p:ext uri="{BB962C8B-B14F-4D97-AF65-F5344CB8AC3E}">
        <p14:creationId xmlns:p14="http://schemas.microsoft.com/office/powerpoint/2010/main" val="140340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300" y="989717"/>
            <a:ext cx="7871329" cy="1894734"/>
          </a:xfrm>
        </p:spPr>
        <p:txBody>
          <a:bodyPr>
            <a:normAutofit/>
          </a:bodyPr>
          <a:lstStyle/>
          <a:p>
            <a:r>
              <a:rPr lang="en-US" dirty="0" smtClean="0"/>
              <a:t>REFUGEES, MEDICAL AID</a:t>
            </a:r>
            <a:br>
              <a:rPr lang="en-US" dirty="0" smtClean="0"/>
            </a:br>
            <a:r>
              <a:rPr lang="en-US" dirty="0" smtClean="0"/>
              <a:t>BUDAPEST</a:t>
            </a:r>
            <a:r>
              <a:rPr lang="en-US" dirty="0"/>
              <a:t/>
            </a:r>
            <a:br>
              <a:rPr lang="en-US" dirty="0"/>
            </a:br>
            <a:r>
              <a:rPr lang="en-US" sz="2200" dirty="0" smtClean="0"/>
              <a:t>August-September, 2015</a:t>
            </a:r>
            <a:endParaRPr lang="en-US" sz="2200" dirty="0"/>
          </a:p>
        </p:txBody>
      </p:sp>
      <p:sp>
        <p:nvSpPr>
          <p:cNvPr id="3" name="Subtitle 2"/>
          <p:cNvSpPr>
            <a:spLocks noGrp="1"/>
          </p:cNvSpPr>
          <p:nvPr>
            <p:ph type="subTitle" idx="1"/>
          </p:nvPr>
        </p:nvSpPr>
        <p:spPr>
          <a:xfrm>
            <a:off x="997104" y="3189392"/>
            <a:ext cx="7526525" cy="415954"/>
          </a:xfrm>
        </p:spPr>
        <p:txBody>
          <a:bodyPr>
            <a:normAutofit/>
          </a:bodyPr>
          <a:lstStyle/>
          <a:p>
            <a:r>
              <a:rPr lang="en-GB" sz="2000" dirty="0" smtClean="0">
                <a:solidFill>
                  <a:schemeClr val="tx1"/>
                </a:solidFill>
              </a:rPr>
              <a:t>ASSOCIATIONS OF HUNGARIAN PRIMARY CARE PAEDIATRICIANS </a:t>
            </a:r>
            <a:endParaRPr lang="en-US" sz="2000" dirty="0">
              <a:solidFill>
                <a:schemeClr val="tx1"/>
              </a:solidFill>
            </a:endParaRPr>
          </a:p>
        </p:txBody>
      </p:sp>
      <p:pic>
        <p:nvPicPr>
          <p:cNvPr id="6" name="Picture 5" descr="HGYEko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01" y="2551545"/>
            <a:ext cx="756605" cy="665812"/>
          </a:xfrm>
          <a:prstGeom prst="rect">
            <a:avLst/>
          </a:prstGeom>
        </p:spPr>
      </p:pic>
      <p:pic>
        <p:nvPicPr>
          <p:cNvPr id="5" name="Picture 4" descr="8702151_dd651d72ce0084b1f648b9ea92df3fc6_w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357"/>
            <a:ext cx="8229600" cy="2158584"/>
          </a:xfrm>
          <a:prstGeom prst="rect">
            <a:avLst/>
          </a:prstGeom>
        </p:spPr>
      </p:pic>
    </p:spTree>
    <p:extLst>
      <p:ext uri="{BB962C8B-B14F-4D97-AF65-F5344CB8AC3E}">
        <p14:creationId xmlns:p14="http://schemas.microsoft.com/office/powerpoint/2010/main" val="22141415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Unaccompanied </a:t>
            </a:r>
            <a:r>
              <a:rPr lang="en-US" dirty="0"/>
              <a:t>children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this moment we have only few hundreds asylum seekers in our official refugee camps. </a:t>
            </a:r>
            <a:endParaRPr lang="en-US" dirty="0" smtClean="0"/>
          </a:p>
          <a:p>
            <a:pPr marL="0" indent="0">
              <a:buNone/>
            </a:pPr>
            <a:r>
              <a:rPr lang="en-US" dirty="0" smtClean="0"/>
              <a:t>	</a:t>
            </a:r>
            <a:r>
              <a:rPr lang="en-US" dirty="0"/>
              <a:t>8.500 </a:t>
            </a:r>
            <a:r>
              <a:rPr lang="en-US" dirty="0" smtClean="0"/>
              <a:t>unaccompanied children </a:t>
            </a:r>
            <a:r>
              <a:rPr lang="en-US" dirty="0" smtClean="0"/>
              <a:t>under 18 </a:t>
            </a:r>
            <a:r>
              <a:rPr lang="en-US" dirty="0" err="1" smtClean="0"/>
              <a:t>yr</a:t>
            </a:r>
            <a:r>
              <a:rPr lang="en-US" dirty="0" smtClean="0"/>
              <a:t> in 2015, </a:t>
            </a:r>
            <a:endParaRPr lang="en-US" dirty="0" smtClean="0"/>
          </a:p>
          <a:p>
            <a:pPr marL="0" indent="0">
              <a:buNone/>
            </a:pPr>
            <a:r>
              <a:rPr lang="en-US" dirty="0" smtClean="0"/>
              <a:t>	95</a:t>
            </a:r>
            <a:r>
              <a:rPr lang="en-US" dirty="0" smtClean="0"/>
              <a:t>%: 14-18yr, 90% from Afghanistan, </a:t>
            </a:r>
            <a:endParaRPr lang="en-US" dirty="0" smtClean="0"/>
          </a:p>
          <a:p>
            <a:pPr marL="0" indent="0">
              <a:buNone/>
            </a:pPr>
            <a:r>
              <a:rPr lang="en-US" dirty="0" smtClean="0"/>
              <a:t>	4</a:t>
            </a:r>
            <a:r>
              <a:rPr lang="en-US" dirty="0" smtClean="0"/>
              <a:t>% from </a:t>
            </a:r>
            <a:r>
              <a:rPr lang="en-US" dirty="0" smtClean="0"/>
              <a:t>Syria </a:t>
            </a:r>
          </a:p>
          <a:p>
            <a:pPr marL="0" indent="0">
              <a:buNone/>
            </a:pPr>
            <a:r>
              <a:rPr lang="en-US" dirty="0" smtClean="0"/>
              <a:t>They were </a:t>
            </a:r>
            <a:r>
              <a:rPr lang="en-US" dirty="0"/>
              <a:t>sent into children’s home. They get all medical care they need, including catch-up </a:t>
            </a:r>
            <a:r>
              <a:rPr lang="en-US" dirty="0" smtClean="0"/>
              <a:t>vaccination, they are going to </a:t>
            </a:r>
            <a:r>
              <a:rPr lang="en-US" dirty="0" smtClean="0"/>
              <a:t>school</a:t>
            </a:r>
            <a:r>
              <a:rPr lang="en-US" dirty="0"/>
              <a:t>.</a:t>
            </a:r>
            <a:endParaRPr lang="en-US" dirty="0" smtClean="0"/>
          </a:p>
          <a:p>
            <a:pPr marL="0" indent="0">
              <a:buNone/>
            </a:pPr>
            <a:r>
              <a:rPr lang="en-US" dirty="0" smtClean="0"/>
              <a:t>I </a:t>
            </a:r>
            <a:r>
              <a:rPr lang="en-US" dirty="0"/>
              <a:t>wonder if there is </a:t>
            </a:r>
            <a:r>
              <a:rPr lang="en-US" dirty="0" smtClean="0"/>
              <a:t>anyone in Hungary, </a:t>
            </a:r>
            <a:r>
              <a:rPr lang="en-US" dirty="0"/>
              <a:t>who wants to </a:t>
            </a:r>
            <a:r>
              <a:rPr lang="en-US" dirty="0" smtClean="0"/>
              <a:t>determine </a:t>
            </a:r>
            <a:r>
              <a:rPr lang="en-US" dirty="0"/>
              <a:t>their exact age by radiological examination</a:t>
            </a:r>
            <a:r>
              <a:rPr lang="en-US" dirty="0" smtClean="0"/>
              <a:t>.</a:t>
            </a:r>
          </a:p>
          <a:p>
            <a:pPr marL="0" indent="0">
              <a:buNone/>
            </a:pPr>
            <a:r>
              <a:rPr lang="en-US" dirty="0" smtClean="0"/>
              <a:t>Now </a:t>
            </a:r>
            <a:r>
              <a:rPr lang="en-US" dirty="0"/>
              <a:t>we have only 60 (!) in childcare...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7007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 </a:t>
            </a:r>
            <a:r>
              <a:rPr lang="en-US" dirty="0"/>
              <a:t>European crisis is not over, influx of migrants did not stop, and winter season is approaching.</a:t>
            </a:r>
          </a:p>
          <a:p>
            <a:pPr marL="0" indent="0">
              <a:buNone/>
            </a:pPr>
            <a:r>
              <a:rPr lang="en-US" dirty="0"/>
              <a:t> </a:t>
            </a:r>
          </a:p>
          <a:p>
            <a:pPr marL="0" indent="0">
              <a:buNone/>
            </a:pPr>
            <a:r>
              <a:rPr lang="en-US" dirty="0"/>
              <a:t>We can’t forget what </a:t>
            </a:r>
            <a:r>
              <a:rPr lang="en-US" i="1" dirty="0"/>
              <a:t>Gottfried</a:t>
            </a:r>
            <a:r>
              <a:rPr lang="en-US" dirty="0"/>
              <a:t> wrote: </a:t>
            </a:r>
          </a:p>
          <a:p>
            <a:pPr marL="0" indent="0">
              <a:buNone/>
            </a:pPr>
            <a:r>
              <a:rPr lang="en-US" dirty="0"/>
              <a:t>“…there is an enormous demand now for help and medical support…”</a:t>
            </a:r>
          </a:p>
          <a:p>
            <a:pPr marL="0" indent="0">
              <a:buNone/>
            </a:pPr>
            <a:r>
              <a:rPr lang="en-US" dirty="0"/>
              <a:t> </a:t>
            </a:r>
          </a:p>
          <a:p>
            <a:pPr marL="0" indent="0">
              <a:buNone/>
            </a:pPr>
            <a:r>
              <a:rPr lang="en-US" dirty="0"/>
              <a:t>or what </a:t>
            </a:r>
            <a:r>
              <a:rPr lang="en-US" i="1" dirty="0"/>
              <a:t>Shimon</a:t>
            </a:r>
            <a:r>
              <a:rPr lang="en-US" dirty="0"/>
              <a:t> says: </a:t>
            </a:r>
          </a:p>
          <a:p>
            <a:pPr marL="0" indent="0">
              <a:buNone/>
            </a:pPr>
            <a:r>
              <a:rPr lang="en-US" dirty="0"/>
              <a:t>“… Regardless of the political issues involved in the matter countries should have in mind that health is a right and not a privilege…</a:t>
            </a:r>
          </a:p>
          <a:p>
            <a:pPr marL="0" indent="0">
              <a:buNone/>
            </a:pPr>
            <a:r>
              <a:rPr lang="en-US" dirty="0"/>
              <a:t> </a:t>
            </a:r>
          </a:p>
          <a:p>
            <a:pPr marL="0" indent="0">
              <a:buNone/>
            </a:pPr>
            <a:r>
              <a:rPr lang="en-US" dirty="0"/>
              <a:t>… the 1951 Refugee Convention states that refugees should enjoy access to health services equivalent to that of the host population…</a:t>
            </a:r>
          </a:p>
          <a:p>
            <a:pPr marL="0" indent="0">
              <a:buNone/>
            </a:pPr>
            <a:r>
              <a:rPr lang="en-US" dirty="0"/>
              <a:t> </a:t>
            </a:r>
          </a:p>
          <a:p>
            <a:pPr marL="0" indent="0">
              <a:buNone/>
            </a:pPr>
            <a:r>
              <a:rPr lang="en-US" dirty="0"/>
              <a:t> …As Pediatricians and as Europeans but most of all as Humans we cannot stand by the present tragedy of refugees…</a:t>
            </a:r>
            <a:r>
              <a:rPr lang="en-US" dirty="0" smtClean="0"/>
              <a:t>”</a:t>
            </a:r>
            <a:endParaRPr lang="en-US" dirty="0"/>
          </a:p>
        </p:txBody>
      </p:sp>
    </p:spTree>
    <p:extLst>
      <p:ext uri="{BB962C8B-B14F-4D97-AF65-F5344CB8AC3E}">
        <p14:creationId xmlns:p14="http://schemas.microsoft.com/office/powerpoint/2010/main" val="117316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0821"/>
            <a:ext cx="8229600" cy="3794882"/>
          </a:xfrm>
        </p:spPr>
        <p:txBody>
          <a:bodyPr>
            <a:normAutofit/>
          </a:bodyPr>
          <a:lstStyle/>
          <a:p>
            <a:pPr marL="0" indent="0">
              <a:buNone/>
            </a:pPr>
            <a:r>
              <a:rPr lang="en-US" sz="2800" dirty="0" smtClean="0"/>
              <a:t>we </a:t>
            </a:r>
            <a:r>
              <a:rPr lang="en-US" sz="2800" dirty="0"/>
              <a:t>can’t do anything else, than taking into consideration what Statement of WHO –European Regional Office states:</a:t>
            </a:r>
          </a:p>
          <a:p>
            <a:pPr marL="0" indent="0">
              <a:buNone/>
            </a:pPr>
            <a:r>
              <a:rPr lang="en-US" sz="2800" dirty="0"/>
              <a:t> </a:t>
            </a:r>
          </a:p>
          <a:p>
            <a:pPr marL="0" indent="0">
              <a:buNone/>
            </a:pPr>
            <a:r>
              <a:rPr lang="en-US" sz="2800" dirty="0"/>
              <a:t>Health challenges of migrants need migrant sensitive health system, with careful planning, training of front line health care workers, and strong collaboration between official and NG organizations</a:t>
            </a:r>
            <a:r>
              <a:rPr lang="en-US" sz="2800" dirty="0" smtClean="0"/>
              <a:t>.</a:t>
            </a:r>
            <a:endParaRPr lang="en-US" sz="2800" dirty="0"/>
          </a:p>
        </p:txBody>
      </p:sp>
      <p:pic>
        <p:nvPicPr>
          <p:cNvPr id="4" name="Picture 3" descr="WHO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3907"/>
            <a:ext cx="2872276" cy="2466914"/>
          </a:xfrm>
          <a:prstGeom prst="rect">
            <a:avLst/>
          </a:prstGeom>
        </p:spPr>
      </p:pic>
    </p:spTree>
    <p:extLst>
      <p:ext uri="{BB962C8B-B14F-4D97-AF65-F5344CB8AC3E}">
        <p14:creationId xmlns:p14="http://schemas.microsoft.com/office/powerpoint/2010/main" val="20683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Registration - Border points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Around </a:t>
            </a:r>
            <a:r>
              <a:rPr lang="en-US" dirty="0"/>
              <a:t>300 000 immigrants and refugees – mostly from Afghanistan, Pakistan, Bangladesh, Iraq, later from Syria, have entered to Hungary during this summer. After crossing </a:t>
            </a:r>
            <a:r>
              <a:rPr lang="en-US" dirty="0" smtClean="0"/>
              <a:t>border </a:t>
            </a:r>
            <a:r>
              <a:rPr lang="en-US" dirty="0"/>
              <a:t>they were transported to guarded camps, where </a:t>
            </a:r>
            <a:r>
              <a:rPr lang="en-US" dirty="0" smtClean="0"/>
              <a:t>doctors </a:t>
            </a:r>
            <a:r>
              <a:rPr lang="en-US" dirty="0"/>
              <a:t>employed by the police, examined </a:t>
            </a:r>
            <a:r>
              <a:rPr lang="en-US" dirty="0" smtClean="0"/>
              <a:t>them superficially</a:t>
            </a:r>
            <a:r>
              <a:rPr lang="en-US" dirty="0"/>
              <a:t>. Most of the immigrants refused registration in Hungary, </a:t>
            </a:r>
            <a:r>
              <a:rPr lang="en-US" dirty="0" smtClean="0"/>
              <a:t>as </a:t>
            </a:r>
            <a:r>
              <a:rPr lang="en-US" dirty="0"/>
              <a:t>they didn’t want to stay in Hungarian refugee camps for years.  Only those, who were registered, got </a:t>
            </a:r>
            <a:r>
              <a:rPr lang="en-US" dirty="0" smtClean="0"/>
              <a:t>license </a:t>
            </a:r>
            <a:r>
              <a:rPr lang="en-US" dirty="0"/>
              <a:t>to the same health care as </a:t>
            </a:r>
            <a:r>
              <a:rPr lang="en-US" dirty="0" smtClean="0"/>
              <a:t>citizens </a:t>
            </a:r>
            <a:r>
              <a:rPr lang="en-US" dirty="0"/>
              <a:t>have. </a:t>
            </a:r>
          </a:p>
          <a:p>
            <a:pPr marL="0" indent="0">
              <a:buNone/>
            </a:pPr>
            <a:endParaRPr lang="en-US" dirty="0"/>
          </a:p>
        </p:txBody>
      </p:sp>
    </p:spTree>
    <p:extLst>
      <p:ext uri="{BB962C8B-B14F-4D97-AF65-F5344CB8AC3E}">
        <p14:creationId xmlns:p14="http://schemas.microsoft.com/office/powerpoint/2010/main" val="21202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lstStyle/>
          <a:p>
            <a:pPr marL="0" indent="0">
              <a:buNone/>
            </a:pPr>
            <a:r>
              <a:rPr lang="en-US" dirty="0"/>
              <a:t>From the border points all immigrants were transported by trains to Budapest, where they could </a:t>
            </a:r>
            <a:r>
              <a:rPr lang="en-US" dirty="0" smtClean="0"/>
              <a:t>change to an other </a:t>
            </a:r>
            <a:r>
              <a:rPr lang="en-US" dirty="0"/>
              <a:t>train toward the refugee camps, or </a:t>
            </a:r>
            <a:r>
              <a:rPr lang="en-US" dirty="0" smtClean="0"/>
              <a:t>toward Austria/Germany.</a:t>
            </a:r>
            <a:endParaRPr lang="en-US" dirty="0"/>
          </a:p>
        </p:txBody>
      </p:sp>
      <p:pic>
        <p:nvPicPr>
          <p:cNvPr id="5" name="Picture 4" descr="refuge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4036716"/>
            <a:ext cx="3911600" cy="2400300"/>
          </a:xfrm>
          <a:prstGeom prst="rect">
            <a:avLst/>
          </a:prstGeom>
        </p:spPr>
      </p:pic>
    </p:spTree>
    <p:extLst>
      <p:ext uri="{BB962C8B-B14F-4D97-AF65-F5344CB8AC3E}">
        <p14:creationId xmlns:p14="http://schemas.microsoft.com/office/powerpoint/2010/main" val="264369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actions</a:t>
            </a:r>
            <a:endParaRPr lang="en-US" dirty="0"/>
          </a:p>
        </p:txBody>
      </p:sp>
      <p:sp>
        <p:nvSpPr>
          <p:cNvPr id="3" name="Content Placeholder 2"/>
          <p:cNvSpPr>
            <a:spLocks noGrp="1"/>
          </p:cNvSpPr>
          <p:nvPr>
            <p:ph idx="1"/>
          </p:nvPr>
        </p:nvSpPr>
        <p:spPr/>
        <p:txBody>
          <a:bodyPr/>
          <a:lstStyle/>
          <a:p>
            <a:pPr marL="0" indent="0">
              <a:buNone/>
            </a:pPr>
            <a:r>
              <a:rPr lang="en-US" dirty="0"/>
              <a:t>Since (outside the few official refugee camps) Hungarian state did not provide any care for them, civilians started to organize help actions. Food, water, clothes was given in the “transit zones” </a:t>
            </a:r>
            <a:r>
              <a:rPr lang="en-US" dirty="0" smtClean="0"/>
              <a:t>of </a:t>
            </a:r>
            <a:r>
              <a:rPr lang="en-US" dirty="0"/>
              <a:t>the bigger railway stations, but medical help was provided only by very few enthusiastic colleagues.</a:t>
            </a:r>
          </a:p>
        </p:txBody>
      </p:sp>
    </p:spTree>
    <p:extLst>
      <p:ext uri="{BB962C8B-B14F-4D97-AF65-F5344CB8AC3E}">
        <p14:creationId xmlns:p14="http://schemas.microsoft.com/office/powerpoint/2010/main" val="67525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1937"/>
          </a:xfrm>
        </p:spPr>
        <p:txBody>
          <a:bodyPr/>
          <a:lstStyle/>
          <a:p>
            <a:r>
              <a:rPr lang="en-US" dirty="0" smtClean="0"/>
              <a:t>Medical assistance</a:t>
            </a:r>
            <a:endParaRPr lang="en-US" dirty="0"/>
          </a:p>
        </p:txBody>
      </p:sp>
      <p:sp>
        <p:nvSpPr>
          <p:cNvPr id="3" name="Content Placeholder 2"/>
          <p:cNvSpPr>
            <a:spLocks noGrp="1"/>
          </p:cNvSpPr>
          <p:nvPr>
            <p:ph idx="1"/>
          </p:nvPr>
        </p:nvSpPr>
        <p:spPr>
          <a:xfrm>
            <a:off x="457200" y="1453894"/>
            <a:ext cx="8229600" cy="5253222"/>
          </a:xfrm>
        </p:spPr>
        <p:txBody>
          <a:bodyPr>
            <a:noAutofit/>
          </a:bodyPr>
          <a:lstStyle/>
          <a:p>
            <a:pPr marL="0" indent="0">
              <a:buNone/>
            </a:pPr>
            <a:r>
              <a:rPr lang="en-US" sz="2400" dirty="0"/>
              <a:t>Seeing the situation of the exhausted, dehydrated refugees, at the beginning of August, as the only official medical organization, the Associations of Hungarian Primary Care </a:t>
            </a:r>
            <a:r>
              <a:rPr lang="en-US" sz="2400" dirty="0" err="1"/>
              <a:t>Paediatricians</a:t>
            </a:r>
            <a:r>
              <a:rPr lang="en-US" sz="2400" dirty="0"/>
              <a:t> decided to provide medical assistance. </a:t>
            </a:r>
            <a:r>
              <a:rPr lang="en-US" sz="2400" dirty="0" smtClean="0"/>
              <a:t>We </a:t>
            </a:r>
            <a:r>
              <a:rPr lang="en-US" sz="2400" dirty="0"/>
              <a:t>made a call to our members in the capital, in which volunteer doctors, nurses, assistants were recruited. In a very short time more than 60 volunteers expressed willingness to help. </a:t>
            </a:r>
          </a:p>
        </p:txBody>
      </p:sp>
    </p:spTree>
    <p:extLst>
      <p:ext uri="{BB962C8B-B14F-4D97-AF65-F5344CB8AC3E}">
        <p14:creationId xmlns:p14="http://schemas.microsoft.com/office/powerpoint/2010/main" val="22337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t>
            </a:r>
            <a:r>
              <a:rPr lang="en-US" dirty="0"/>
              <a:t>consultation </a:t>
            </a:r>
          </a:p>
        </p:txBody>
      </p:sp>
      <p:sp>
        <p:nvSpPr>
          <p:cNvPr id="3" name="Content Placeholder 2"/>
          <p:cNvSpPr>
            <a:spLocks noGrp="1"/>
          </p:cNvSpPr>
          <p:nvPr>
            <p:ph idx="1"/>
          </p:nvPr>
        </p:nvSpPr>
        <p:spPr/>
        <p:txBody>
          <a:bodyPr>
            <a:normAutofit/>
          </a:bodyPr>
          <a:lstStyle/>
          <a:p>
            <a:pPr marL="0" indent="0">
              <a:buNone/>
            </a:pPr>
            <a:r>
              <a:rPr lang="en-US" sz="2400" dirty="0"/>
              <a:t>We got a tent and some basic equipment from the Hungarian Red Cross, but we used mainly our own resources.  The tent and soon after two container by the Baptist Charity workers was placed at one of the most frequented point, at Budapest Western Railway Station, where we had a daily consultation in every evenings and sometimes in early morning, when trains with refugees arrived. </a:t>
            </a:r>
          </a:p>
        </p:txBody>
      </p:sp>
    </p:spTree>
    <p:extLst>
      <p:ext uri="{BB962C8B-B14F-4D97-AF65-F5344CB8AC3E}">
        <p14:creationId xmlns:p14="http://schemas.microsoft.com/office/powerpoint/2010/main" val="145889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a:t>
            </a:r>
            <a:endParaRPr lang="en-US" dirty="0"/>
          </a:p>
        </p:txBody>
      </p:sp>
      <p:sp>
        <p:nvSpPr>
          <p:cNvPr id="3" name="Content Placeholder 2"/>
          <p:cNvSpPr>
            <a:spLocks noGrp="1"/>
          </p:cNvSpPr>
          <p:nvPr>
            <p:ph idx="1"/>
          </p:nvPr>
        </p:nvSpPr>
        <p:spPr/>
        <p:txBody>
          <a:bodyPr/>
          <a:lstStyle/>
          <a:p>
            <a:pPr marL="0" indent="0">
              <a:buNone/>
            </a:pPr>
            <a:r>
              <a:rPr lang="en-US" sz="2400" dirty="0"/>
              <a:t>Of course we needed much more medicine than we thought, mainly antibiotics, painkillers, bandage etc.; therefore a call was made on the Facebook for donation. The generous amount of money donated by civilians, made it possible that not only our group, but also all doctors working as volunteers at other places in the country, could get all medicine, bandage, disinfectants, rubber gloves etc. they needed.</a:t>
            </a:r>
          </a:p>
          <a:p>
            <a:pPr marL="0" indent="0">
              <a:buNone/>
            </a:pPr>
            <a:endParaRPr lang="en-US" dirty="0"/>
          </a:p>
        </p:txBody>
      </p:sp>
      <p:pic>
        <p:nvPicPr>
          <p:cNvPr id="4" name="Picture 3" descr="20150909_1753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326" y="4150818"/>
            <a:ext cx="3327000" cy="2495250"/>
          </a:xfrm>
          <a:prstGeom prst="rect">
            <a:avLst/>
          </a:prstGeom>
        </p:spPr>
      </p:pic>
    </p:spTree>
    <p:extLst>
      <p:ext uri="{BB962C8B-B14F-4D97-AF65-F5344CB8AC3E}">
        <p14:creationId xmlns:p14="http://schemas.microsoft.com/office/powerpoint/2010/main" val="37831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PCPs, residents, </a:t>
            </a:r>
            <a:r>
              <a:rPr lang="en-US" dirty="0" err="1" smtClean="0"/>
              <a:t>etc</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The main problems and complaints we were confronted were dehydration, upper respiratory tract and enteral infections, minor injuries and skin infections. At the beginning only members of our association, thus primary care </a:t>
            </a:r>
            <a:r>
              <a:rPr lang="en-US" sz="2400" dirty="0" err="1"/>
              <a:t>paediatricians</a:t>
            </a:r>
            <a:r>
              <a:rPr lang="en-US" sz="2400" dirty="0"/>
              <a:t> made the consultations, but very soon residents, doctors, specialists of all medical disciplines joined </a:t>
            </a:r>
            <a:r>
              <a:rPr lang="en-US" sz="2400" dirty="0" smtClean="0"/>
              <a:t>us. </a:t>
            </a:r>
            <a:r>
              <a:rPr lang="en-US" sz="2400" dirty="0"/>
              <a:t>NGOs from the US, UK, Germany or France and our friends from ECPCP also expressed their willingness to help us, but as you all know the fence built on our southern borders stopped influx of immigrants</a:t>
            </a:r>
            <a:r>
              <a:rPr lang="en-US" sz="2400" dirty="0" smtClean="0"/>
              <a:t>.</a:t>
            </a:r>
            <a:endParaRPr lang="en-US" sz="2400" dirty="0"/>
          </a:p>
        </p:txBody>
      </p:sp>
    </p:spTree>
    <p:extLst>
      <p:ext uri="{BB962C8B-B14F-4D97-AF65-F5344CB8AC3E}">
        <p14:creationId xmlns:p14="http://schemas.microsoft.com/office/powerpoint/2010/main" val="391934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marL="0" indent="0">
              <a:buNone/>
            </a:pPr>
            <a:r>
              <a:rPr lang="en-US" dirty="0"/>
              <a:t>Some members of us continued their work in Serbia and then in Croatia, at the moment we are going to send our volunteers to Slovenia, where there are thousands of refugees</a:t>
            </a:r>
            <a:r>
              <a:rPr lang="en-US" dirty="0" smtClean="0"/>
              <a:t>.</a:t>
            </a:r>
            <a:endParaRPr lang="en-US" dirty="0"/>
          </a:p>
        </p:txBody>
      </p:sp>
      <p:pic>
        <p:nvPicPr>
          <p:cNvPr id="4" name="Picture 3" descr="refugees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368" y="3824839"/>
            <a:ext cx="4389645" cy="2638617"/>
          </a:xfrm>
          <a:prstGeom prst="rect">
            <a:avLst/>
          </a:prstGeom>
        </p:spPr>
      </p:pic>
    </p:spTree>
    <p:extLst>
      <p:ext uri="{BB962C8B-B14F-4D97-AF65-F5344CB8AC3E}">
        <p14:creationId xmlns:p14="http://schemas.microsoft.com/office/powerpoint/2010/main" val="51503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TotalTime>
  <Words>530</Words>
  <Application>Microsoft Macintosh PowerPoint</Application>
  <PresentationFormat>On-screen Show (4:3)</PresentationFormat>
  <Paragraphs>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REFUGEES, MEDICAL AID BUDAPEST August-September, 2015</vt:lpstr>
      <vt:lpstr>Registration - Border points</vt:lpstr>
      <vt:lpstr>transportation</vt:lpstr>
      <vt:lpstr>Help actions</vt:lpstr>
      <vt:lpstr>Medical assistance</vt:lpstr>
      <vt:lpstr>Daily consultation </vt:lpstr>
      <vt:lpstr>Medicine</vt:lpstr>
      <vt:lpstr>PCPs, residents, etc</vt:lpstr>
      <vt:lpstr>today</vt:lpstr>
      <vt:lpstr>Unaccompanied children </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REFUGEES, BUDAPEST MEDICAL AID August-Sept 2015</dc:title>
  <dc:creator>Palanta</dc:creator>
  <cp:lastModifiedBy>Palanta</cp:lastModifiedBy>
  <cp:revision>29</cp:revision>
  <dcterms:created xsi:type="dcterms:W3CDTF">2015-09-19T07:29:07Z</dcterms:created>
  <dcterms:modified xsi:type="dcterms:W3CDTF">2015-11-04T22:21:53Z</dcterms:modified>
</cp:coreProperties>
</file>