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714" r:id="rId2"/>
    <p:sldMasterId id="2147483726" r:id="rId3"/>
  </p:sldMasterIdLst>
  <p:notesMasterIdLst>
    <p:notesMasterId r:id="rId21"/>
  </p:notesMasterIdLst>
  <p:sldIdLst>
    <p:sldId id="256" r:id="rId4"/>
    <p:sldId id="275" r:id="rId5"/>
    <p:sldId id="276" r:id="rId6"/>
    <p:sldId id="257" r:id="rId7"/>
    <p:sldId id="290" r:id="rId8"/>
    <p:sldId id="291" r:id="rId9"/>
    <p:sldId id="292" r:id="rId10"/>
    <p:sldId id="293" r:id="rId11"/>
    <p:sldId id="294" r:id="rId12"/>
    <p:sldId id="278" r:id="rId13"/>
    <p:sldId id="261" r:id="rId14"/>
    <p:sldId id="266" r:id="rId15"/>
    <p:sldId id="295" r:id="rId16"/>
    <p:sldId id="297" r:id="rId17"/>
    <p:sldId id="298" r:id="rId18"/>
    <p:sldId id="299" r:id="rId19"/>
    <p:sldId id="300" r:id="rId20"/>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408" y="66"/>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1B33B6-8E85-4997-AD5D-93F320FED44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sl-SI"/>
        </a:p>
      </dgm:t>
    </dgm:pt>
    <dgm:pt modelId="{302E9864-296F-45B6-8B0B-5D624C7226C2}">
      <dgm:prSet phldrT="[besedilo]"/>
      <dgm:spPr/>
      <dgm:t>
        <a:bodyPr/>
        <a:lstStyle/>
        <a:p>
          <a:r>
            <a:rPr lang="sl-SI" b="1" dirty="0" smtClean="0"/>
            <a:t>S</a:t>
          </a:r>
          <a:r>
            <a:rPr lang="en-GB" b="1" dirty="0" err="1" smtClean="0"/>
            <a:t>urveillance</a:t>
          </a:r>
          <a:r>
            <a:rPr lang="en-GB" b="1" dirty="0" smtClean="0"/>
            <a:t> </a:t>
          </a:r>
          <a:r>
            <a:rPr lang="sl-SI" b="1" dirty="0" err="1" smtClean="0"/>
            <a:t>of</a:t>
          </a:r>
          <a:r>
            <a:rPr lang="sl-SI" b="1" dirty="0" smtClean="0"/>
            <a:t> </a:t>
          </a:r>
          <a:r>
            <a:rPr lang="sl-SI" b="1" dirty="0" err="1" smtClean="0"/>
            <a:t>development</a:t>
          </a:r>
          <a:r>
            <a:rPr lang="sl-SI" b="1" dirty="0" smtClean="0"/>
            <a:t>,</a:t>
          </a:r>
        </a:p>
        <a:p>
          <a:r>
            <a:rPr lang="sl-SI" b="1" dirty="0" smtClean="0"/>
            <a:t> </a:t>
          </a:r>
          <a:r>
            <a:rPr lang="sl-SI" b="1" dirty="0" err="1" smtClean="0"/>
            <a:t>physical</a:t>
          </a:r>
          <a:r>
            <a:rPr lang="sl-SI" b="1" dirty="0" smtClean="0"/>
            <a:t> </a:t>
          </a:r>
          <a:r>
            <a:rPr lang="sl-SI" b="1" dirty="0" err="1" smtClean="0"/>
            <a:t>examination</a:t>
          </a:r>
          <a:endParaRPr lang="sl-SI" b="1" dirty="0"/>
        </a:p>
      </dgm:t>
    </dgm:pt>
    <dgm:pt modelId="{B472A253-13B9-4B2C-8422-FA8D14658EBD}" type="parTrans" cxnId="{44C3C776-8CFE-4719-A049-9D80328F077B}">
      <dgm:prSet/>
      <dgm:spPr/>
      <dgm:t>
        <a:bodyPr/>
        <a:lstStyle/>
        <a:p>
          <a:endParaRPr lang="sl-SI"/>
        </a:p>
      </dgm:t>
    </dgm:pt>
    <dgm:pt modelId="{F69D167D-C717-404E-88ED-914227B08A9A}" type="sibTrans" cxnId="{44C3C776-8CFE-4719-A049-9D80328F077B}">
      <dgm:prSet/>
      <dgm:spPr/>
      <dgm:t>
        <a:bodyPr/>
        <a:lstStyle/>
        <a:p>
          <a:endParaRPr lang="sl-SI"/>
        </a:p>
      </dgm:t>
    </dgm:pt>
    <dgm:pt modelId="{14088F43-2459-4058-9EF6-2AD760369F8B}">
      <dgm:prSet phldrT="[besedilo]"/>
      <dgm:spPr/>
      <dgm:t>
        <a:bodyPr/>
        <a:lstStyle/>
        <a:p>
          <a:r>
            <a:rPr lang="sl-SI" b="1" dirty="0" err="1" smtClean="0"/>
            <a:t>Immunizations</a:t>
          </a:r>
          <a:endParaRPr lang="sl-SI" b="1" dirty="0" smtClean="0"/>
        </a:p>
      </dgm:t>
    </dgm:pt>
    <dgm:pt modelId="{B83ADE92-583F-411B-B759-AEFFEF0AF2B2}" type="parTrans" cxnId="{1B502354-A447-4873-A7FE-320AF1533766}">
      <dgm:prSet/>
      <dgm:spPr/>
      <dgm:t>
        <a:bodyPr/>
        <a:lstStyle/>
        <a:p>
          <a:endParaRPr lang="sl-SI"/>
        </a:p>
      </dgm:t>
    </dgm:pt>
    <dgm:pt modelId="{BC3B18CC-4C28-4E9E-AB07-1B238E0BA81C}" type="sibTrans" cxnId="{1B502354-A447-4873-A7FE-320AF1533766}">
      <dgm:prSet/>
      <dgm:spPr/>
      <dgm:t>
        <a:bodyPr/>
        <a:lstStyle/>
        <a:p>
          <a:endParaRPr lang="sl-SI"/>
        </a:p>
      </dgm:t>
    </dgm:pt>
    <dgm:pt modelId="{2047013A-F6D9-4C90-BFA5-A46CFB0D9964}">
      <dgm:prSet phldrT="[besedilo]"/>
      <dgm:spPr/>
      <dgm:t>
        <a:bodyPr/>
        <a:lstStyle/>
        <a:p>
          <a:r>
            <a:rPr lang="sl-SI" b="1" dirty="0" err="1" smtClean="0"/>
            <a:t>Anticipatory</a:t>
          </a:r>
          <a:r>
            <a:rPr lang="sl-SI" b="1" dirty="0" smtClean="0"/>
            <a:t> </a:t>
          </a:r>
          <a:r>
            <a:rPr lang="sl-SI" b="1" dirty="0" err="1" smtClean="0"/>
            <a:t>guidance</a:t>
          </a:r>
          <a:endParaRPr lang="sl-SI" b="1" dirty="0"/>
        </a:p>
      </dgm:t>
    </dgm:pt>
    <dgm:pt modelId="{79C1A5B5-F168-4BDF-9748-E810AEE6A048}" type="parTrans" cxnId="{23B7C2BE-3A1D-4A0A-9886-FFDB6386462E}">
      <dgm:prSet/>
      <dgm:spPr/>
      <dgm:t>
        <a:bodyPr/>
        <a:lstStyle/>
        <a:p>
          <a:endParaRPr lang="sl-SI"/>
        </a:p>
      </dgm:t>
    </dgm:pt>
    <dgm:pt modelId="{627F4581-2448-4C26-A6BB-6F7235DD5702}" type="sibTrans" cxnId="{23B7C2BE-3A1D-4A0A-9886-FFDB6386462E}">
      <dgm:prSet/>
      <dgm:spPr/>
      <dgm:t>
        <a:bodyPr/>
        <a:lstStyle/>
        <a:p>
          <a:endParaRPr lang="sl-SI"/>
        </a:p>
      </dgm:t>
    </dgm:pt>
    <dgm:pt modelId="{53703A5D-EDC8-426D-B944-19A6C3B3BBBA}">
      <dgm:prSet phldrT="[besedilo]"/>
      <dgm:spPr/>
      <dgm:t>
        <a:bodyPr/>
        <a:lstStyle/>
        <a:p>
          <a:r>
            <a:rPr lang="sl-SI" b="1" dirty="0" err="1" smtClean="0"/>
            <a:t>Laboratory</a:t>
          </a:r>
          <a:r>
            <a:rPr lang="sl-SI" b="1" dirty="0" smtClean="0"/>
            <a:t> </a:t>
          </a:r>
          <a:r>
            <a:rPr lang="sl-SI" b="1" dirty="0" err="1" smtClean="0"/>
            <a:t>tests</a:t>
          </a:r>
          <a:endParaRPr lang="sl-SI" b="1" dirty="0"/>
        </a:p>
      </dgm:t>
    </dgm:pt>
    <dgm:pt modelId="{7FC49FCC-C9C4-42BB-961F-79C90C11BF62}" type="parTrans" cxnId="{A4B4BEAF-B026-4023-975B-24CF2A2ABB7D}">
      <dgm:prSet/>
      <dgm:spPr/>
      <dgm:t>
        <a:bodyPr/>
        <a:lstStyle/>
        <a:p>
          <a:endParaRPr lang="sl-SI"/>
        </a:p>
      </dgm:t>
    </dgm:pt>
    <dgm:pt modelId="{41C51719-DB9A-4000-A7EE-5F5B9A8A0D44}" type="sibTrans" cxnId="{A4B4BEAF-B026-4023-975B-24CF2A2ABB7D}">
      <dgm:prSet/>
      <dgm:spPr/>
      <dgm:t>
        <a:bodyPr/>
        <a:lstStyle/>
        <a:p>
          <a:endParaRPr lang="sl-SI"/>
        </a:p>
      </dgm:t>
    </dgm:pt>
    <dgm:pt modelId="{30FA2455-AA58-4F4B-A850-7318D473B0DD}">
      <dgm:prSet/>
      <dgm:spPr/>
      <dgm:t>
        <a:bodyPr/>
        <a:lstStyle/>
        <a:p>
          <a:r>
            <a:rPr lang="sl-SI" b="1" dirty="0" err="1" smtClean="0"/>
            <a:t>Growth</a:t>
          </a:r>
          <a:r>
            <a:rPr lang="sl-SI" b="1" dirty="0" smtClean="0"/>
            <a:t> monitoring</a:t>
          </a:r>
          <a:endParaRPr lang="sl-SI" b="1" dirty="0"/>
        </a:p>
      </dgm:t>
    </dgm:pt>
    <dgm:pt modelId="{F38B3D9A-280F-4C73-8492-3B056FA5ABA5}" type="parTrans" cxnId="{77222580-3739-466A-B06E-F29F983A1589}">
      <dgm:prSet/>
      <dgm:spPr/>
      <dgm:t>
        <a:bodyPr/>
        <a:lstStyle/>
        <a:p>
          <a:endParaRPr lang="sl-SI"/>
        </a:p>
      </dgm:t>
    </dgm:pt>
    <dgm:pt modelId="{86AC4785-F7C9-4063-9032-D51A4AA1F582}" type="sibTrans" cxnId="{77222580-3739-466A-B06E-F29F983A1589}">
      <dgm:prSet/>
      <dgm:spPr/>
      <dgm:t>
        <a:bodyPr/>
        <a:lstStyle/>
        <a:p>
          <a:endParaRPr lang="sl-SI"/>
        </a:p>
      </dgm:t>
    </dgm:pt>
    <dgm:pt modelId="{BD1DD32E-67D5-4608-AD81-AD191C2DEC3A}">
      <dgm:prSet/>
      <dgm:spPr/>
      <dgm:t>
        <a:bodyPr/>
        <a:lstStyle/>
        <a:p>
          <a:pPr algn="ctr"/>
          <a:endParaRPr lang="sl-SI" b="1" dirty="0" smtClean="0"/>
        </a:p>
        <a:p>
          <a:pPr algn="ctr"/>
          <a:r>
            <a:rPr lang="sl-SI" b="1" dirty="0" err="1" smtClean="0"/>
            <a:t>Health</a:t>
          </a:r>
          <a:r>
            <a:rPr lang="sl-SI" b="1" dirty="0" smtClean="0"/>
            <a:t> </a:t>
          </a:r>
          <a:r>
            <a:rPr lang="sl-SI" b="1" dirty="0" err="1" smtClean="0"/>
            <a:t>education</a:t>
          </a:r>
          <a:r>
            <a:rPr lang="sl-SI" b="1" dirty="0" smtClean="0"/>
            <a:t> in </a:t>
          </a:r>
          <a:r>
            <a:rPr lang="sl-SI" b="1" dirty="0" err="1" smtClean="0"/>
            <a:t>health</a:t>
          </a:r>
          <a:r>
            <a:rPr lang="sl-SI" b="1" dirty="0" smtClean="0"/>
            <a:t> </a:t>
          </a:r>
          <a:r>
            <a:rPr lang="sl-SI" b="1" dirty="0" err="1" smtClean="0"/>
            <a:t>services</a:t>
          </a:r>
          <a:r>
            <a:rPr lang="sl-SI" b="1" dirty="0" smtClean="0"/>
            <a:t> </a:t>
          </a:r>
          <a:r>
            <a:rPr lang="sl-SI" b="1" dirty="0" err="1" smtClean="0"/>
            <a:t>setting</a:t>
          </a:r>
          <a:r>
            <a:rPr lang="sl-SI" b="1" dirty="0" smtClean="0"/>
            <a:t> </a:t>
          </a:r>
          <a:r>
            <a:rPr lang="sl-SI" b="1" dirty="0" err="1" smtClean="0"/>
            <a:t>and</a:t>
          </a:r>
          <a:r>
            <a:rPr lang="sl-SI" b="1" dirty="0" smtClean="0"/>
            <a:t> in </a:t>
          </a:r>
          <a:r>
            <a:rPr lang="sl-SI" b="1" dirty="0" err="1" smtClean="0"/>
            <a:t>kindergartens</a:t>
          </a:r>
          <a:r>
            <a:rPr lang="sl-SI" b="1" dirty="0" smtClean="0"/>
            <a:t> </a:t>
          </a:r>
          <a:r>
            <a:rPr lang="sl-SI" b="1" dirty="0" err="1" smtClean="0"/>
            <a:t>and</a:t>
          </a:r>
          <a:r>
            <a:rPr lang="sl-SI" b="1" dirty="0" smtClean="0"/>
            <a:t> </a:t>
          </a:r>
          <a:r>
            <a:rPr lang="sl-SI" b="1" dirty="0" err="1" smtClean="0"/>
            <a:t>schools</a:t>
          </a:r>
          <a:endParaRPr lang="sl-SI" b="1" dirty="0" smtClean="0"/>
        </a:p>
        <a:p>
          <a:pPr algn="l"/>
          <a:r>
            <a:rPr lang="sl-SI" b="1" dirty="0" err="1" smtClean="0">
              <a:solidFill>
                <a:srgbClr val="F3F824"/>
              </a:solidFill>
            </a:rPr>
            <a:t>Parents</a:t>
          </a:r>
          <a:endParaRPr lang="sl-SI" b="1" dirty="0" smtClean="0">
            <a:solidFill>
              <a:srgbClr val="F3F824"/>
            </a:solidFill>
          </a:endParaRPr>
        </a:p>
        <a:p>
          <a:pPr algn="l"/>
          <a:r>
            <a:rPr lang="sl-SI" b="1" dirty="0" err="1" smtClean="0">
              <a:solidFill>
                <a:srgbClr val="F3F824"/>
              </a:solidFill>
            </a:rPr>
            <a:t>Children</a:t>
          </a:r>
          <a:r>
            <a:rPr lang="sl-SI" b="1" dirty="0" smtClean="0">
              <a:solidFill>
                <a:srgbClr val="F3F824"/>
              </a:solidFill>
            </a:rPr>
            <a:t> </a:t>
          </a:r>
          <a:r>
            <a:rPr lang="sl-SI" b="1" dirty="0" err="1" smtClean="0">
              <a:solidFill>
                <a:srgbClr val="F3F824"/>
              </a:solidFill>
            </a:rPr>
            <a:t>and</a:t>
          </a:r>
          <a:r>
            <a:rPr lang="sl-SI" b="1" dirty="0" smtClean="0">
              <a:solidFill>
                <a:srgbClr val="F3F824"/>
              </a:solidFill>
            </a:rPr>
            <a:t> </a:t>
          </a:r>
          <a:r>
            <a:rPr lang="sl-SI" b="1" dirty="0" err="1" smtClean="0">
              <a:solidFill>
                <a:srgbClr val="F3F824"/>
              </a:solidFill>
            </a:rPr>
            <a:t>adolescents</a:t>
          </a:r>
          <a:endParaRPr lang="sl-SI" b="1" dirty="0">
            <a:solidFill>
              <a:srgbClr val="F3F824"/>
            </a:solidFill>
          </a:endParaRPr>
        </a:p>
      </dgm:t>
    </dgm:pt>
    <dgm:pt modelId="{5C975169-FBC1-4AE7-AEDA-1E9C13E0F13A}" type="parTrans" cxnId="{9F29BB3D-67DB-4EC9-8939-504D460A9000}">
      <dgm:prSet/>
      <dgm:spPr/>
      <dgm:t>
        <a:bodyPr/>
        <a:lstStyle/>
        <a:p>
          <a:endParaRPr lang="sl-SI"/>
        </a:p>
      </dgm:t>
    </dgm:pt>
    <dgm:pt modelId="{E2659276-1269-4E0F-B33E-123FFC816FB5}" type="sibTrans" cxnId="{9F29BB3D-67DB-4EC9-8939-504D460A9000}">
      <dgm:prSet/>
      <dgm:spPr/>
      <dgm:t>
        <a:bodyPr/>
        <a:lstStyle/>
        <a:p>
          <a:endParaRPr lang="sl-SI"/>
        </a:p>
      </dgm:t>
    </dgm:pt>
    <dgm:pt modelId="{9CFEC0F9-0432-4B28-96EC-259186A01F77}">
      <dgm:prSet phldrT="[besedilo]"/>
      <dgm:spPr/>
      <dgm:t>
        <a:bodyPr/>
        <a:lstStyle/>
        <a:p>
          <a:r>
            <a:rPr lang="sl-SI" b="1" dirty="0" err="1" smtClean="0"/>
            <a:t>Screening</a:t>
          </a:r>
          <a:endParaRPr lang="sl-SI" b="1" dirty="0" smtClean="0"/>
        </a:p>
      </dgm:t>
    </dgm:pt>
    <dgm:pt modelId="{C37F20D6-52A4-49D8-A848-DA8641C2BEA0}" type="sibTrans" cxnId="{FE5888F7-12AD-43FD-B0BB-338F271F6C3C}">
      <dgm:prSet/>
      <dgm:spPr/>
      <dgm:t>
        <a:bodyPr/>
        <a:lstStyle/>
        <a:p>
          <a:endParaRPr lang="sl-SI"/>
        </a:p>
      </dgm:t>
    </dgm:pt>
    <dgm:pt modelId="{4B3A4B2A-3580-4BD6-AC5B-6CA31D044DE8}" type="parTrans" cxnId="{FE5888F7-12AD-43FD-B0BB-338F271F6C3C}">
      <dgm:prSet/>
      <dgm:spPr/>
      <dgm:t>
        <a:bodyPr/>
        <a:lstStyle/>
        <a:p>
          <a:endParaRPr lang="sl-SI"/>
        </a:p>
      </dgm:t>
    </dgm:pt>
    <dgm:pt modelId="{EED39FB2-6F49-46E0-BD30-E3A2D8494548}" type="pres">
      <dgm:prSet presAssocID="{861B33B6-8E85-4997-AD5D-93F320FED442}" presName="diagram" presStyleCnt="0">
        <dgm:presLayoutVars>
          <dgm:dir/>
          <dgm:resizeHandles val="exact"/>
        </dgm:presLayoutVars>
      </dgm:prSet>
      <dgm:spPr/>
      <dgm:t>
        <a:bodyPr/>
        <a:lstStyle/>
        <a:p>
          <a:endParaRPr lang="sl-SI"/>
        </a:p>
      </dgm:t>
    </dgm:pt>
    <dgm:pt modelId="{D22A3B6C-BE67-404B-80B5-12B67EE1E2FA}" type="pres">
      <dgm:prSet presAssocID="{302E9864-296F-45B6-8B0B-5D624C7226C2}" presName="node" presStyleLbl="node1" presStyleIdx="0" presStyleCnt="7">
        <dgm:presLayoutVars>
          <dgm:bulletEnabled val="1"/>
        </dgm:presLayoutVars>
      </dgm:prSet>
      <dgm:spPr>
        <a:prstGeom prst="roundRect">
          <a:avLst/>
        </a:prstGeom>
      </dgm:spPr>
      <dgm:t>
        <a:bodyPr/>
        <a:lstStyle/>
        <a:p>
          <a:endParaRPr lang="sl-SI"/>
        </a:p>
      </dgm:t>
    </dgm:pt>
    <dgm:pt modelId="{5469E7DA-EFAA-4988-8F2B-4B8FDA87B015}" type="pres">
      <dgm:prSet presAssocID="{F69D167D-C717-404E-88ED-914227B08A9A}" presName="sibTrans" presStyleCnt="0"/>
      <dgm:spPr/>
    </dgm:pt>
    <dgm:pt modelId="{7FE19C2C-4926-4A88-A447-7168C56DD1C5}" type="pres">
      <dgm:prSet presAssocID="{9CFEC0F9-0432-4B28-96EC-259186A01F77}" presName="node" presStyleLbl="node1" presStyleIdx="1" presStyleCnt="7" custLinFactX="19446" custLinFactNeighborX="100000" custLinFactNeighborY="-48">
        <dgm:presLayoutVars>
          <dgm:bulletEnabled val="1"/>
        </dgm:presLayoutVars>
      </dgm:prSet>
      <dgm:spPr>
        <a:prstGeom prst="roundRect">
          <a:avLst/>
        </a:prstGeom>
      </dgm:spPr>
      <dgm:t>
        <a:bodyPr/>
        <a:lstStyle/>
        <a:p>
          <a:endParaRPr lang="sl-SI"/>
        </a:p>
      </dgm:t>
    </dgm:pt>
    <dgm:pt modelId="{9BEEA33E-1748-47B6-82AD-B13EC84FC7E9}" type="pres">
      <dgm:prSet presAssocID="{C37F20D6-52A4-49D8-A848-DA8641C2BEA0}" presName="sibTrans" presStyleCnt="0"/>
      <dgm:spPr/>
    </dgm:pt>
    <dgm:pt modelId="{51AE5797-5047-4AE7-89CA-333B81E19751}" type="pres">
      <dgm:prSet presAssocID="{14088F43-2459-4058-9EF6-2AD760369F8B}" presName="node" presStyleLbl="node1" presStyleIdx="2" presStyleCnt="7" custLinFactY="13614" custLinFactNeighborX="-40418" custLinFactNeighborY="100000">
        <dgm:presLayoutVars>
          <dgm:bulletEnabled val="1"/>
        </dgm:presLayoutVars>
      </dgm:prSet>
      <dgm:spPr>
        <a:prstGeom prst="roundRect">
          <a:avLst/>
        </a:prstGeom>
      </dgm:spPr>
      <dgm:t>
        <a:bodyPr/>
        <a:lstStyle/>
        <a:p>
          <a:endParaRPr lang="sl-SI"/>
        </a:p>
      </dgm:t>
    </dgm:pt>
    <dgm:pt modelId="{9D2C138F-BA83-46FA-BB25-612B67CA22DD}" type="pres">
      <dgm:prSet presAssocID="{BC3B18CC-4C28-4E9E-AB07-1B238E0BA81C}" presName="sibTrans" presStyleCnt="0"/>
      <dgm:spPr/>
    </dgm:pt>
    <dgm:pt modelId="{E8AB24F6-42FD-4724-B895-66D3F0FA5420}" type="pres">
      <dgm:prSet presAssocID="{2047013A-F6D9-4C90-BFA5-A46CFB0D9964}" presName="node" presStyleLbl="node1" presStyleIdx="3" presStyleCnt="7" custLinFactY="16714" custLinFactNeighborX="62946" custLinFactNeighborY="100000">
        <dgm:presLayoutVars>
          <dgm:bulletEnabled val="1"/>
        </dgm:presLayoutVars>
      </dgm:prSet>
      <dgm:spPr>
        <a:prstGeom prst="roundRect">
          <a:avLst/>
        </a:prstGeom>
      </dgm:spPr>
      <dgm:t>
        <a:bodyPr/>
        <a:lstStyle/>
        <a:p>
          <a:endParaRPr lang="sl-SI"/>
        </a:p>
      </dgm:t>
    </dgm:pt>
    <dgm:pt modelId="{48644643-2F8E-4569-8B83-0227397A1F5B}" type="pres">
      <dgm:prSet presAssocID="{627F4581-2448-4C26-A6BB-6F7235DD5702}" presName="sibTrans" presStyleCnt="0"/>
      <dgm:spPr/>
    </dgm:pt>
    <dgm:pt modelId="{78EE40BB-6177-4385-B0F0-0CF90C091C22}" type="pres">
      <dgm:prSet presAssocID="{53703A5D-EDC8-426D-B944-19A6C3B3BBBA}" presName="node" presStyleLbl="node1" presStyleIdx="4" presStyleCnt="7" custLinFactNeighborX="-47054" custLinFactNeighborY="-1005">
        <dgm:presLayoutVars>
          <dgm:bulletEnabled val="1"/>
        </dgm:presLayoutVars>
      </dgm:prSet>
      <dgm:spPr>
        <a:prstGeom prst="roundRect">
          <a:avLst/>
        </a:prstGeom>
      </dgm:spPr>
      <dgm:t>
        <a:bodyPr/>
        <a:lstStyle/>
        <a:p>
          <a:endParaRPr lang="sl-SI"/>
        </a:p>
      </dgm:t>
    </dgm:pt>
    <dgm:pt modelId="{89A23877-C033-45A5-9810-A08C3C402BBE}" type="pres">
      <dgm:prSet presAssocID="{41C51719-DB9A-4000-A7EE-5F5B9A8A0D44}" presName="sibTrans" presStyleCnt="0"/>
      <dgm:spPr/>
    </dgm:pt>
    <dgm:pt modelId="{2130435F-E06C-479B-A456-3DECEEEC1DB2}" type="pres">
      <dgm:prSet presAssocID="{30FA2455-AA58-4F4B-A850-7318D473B0DD}" presName="node" presStyleLbl="node1" presStyleIdx="5" presStyleCnt="7" custLinFactX="-2228" custLinFactY="-16714" custLinFactNeighborX="-100000" custLinFactNeighborY="-100000">
        <dgm:presLayoutVars>
          <dgm:bulletEnabled val="1"/>
        </dgm:presLayoutVars>
      </dgm:prSet>
      <dgm:spPr>
        <a:prstGeom prst="roundRect">
          <a:avLst/>
        </a:prstGeom>
      </dgm:spPr>
      <dgm:t>
        <a:bodyPr/>
        <a:lstStyle/>
        <a:p>
          <a:endParaRPr lang="sl-SI"/>
        </a:p>
      </dgm:t>
    </dgm:pt>
    <dgm:pt modelId="{4A3859CE-91D5-444D-B9B8-9DC196173721}" type="pres">
      <dgm:prSet presAssocID="{86AC4785-F7C9-4063-9032-D51A4AA1F582}" presName="sibTrans" presStyleCnt="0"/>
      <dgm:spPr/>
    </dgm:pt>
    <dgm:pt modelId="{58E082EB-847D-48FA-8D04-988EDBADB380}" type="pres">
      <dgm:prSet presAssocID="{BD1DD32E-67D5-4608-AD81-AD191C2DEC3A}" presName="node" presStyleLbl="node1" presStyleIdx="6" presStyleCnt="7" custLinFactNeighborX="70581" custLinFactNeighborY="48">
        <dgm:presLayoutVars>
          <dgm:bulletEnabled val="1"/>
        </dgm:presLayoutVars>
      </dgm:prSet>
      <dgm:spPr>
        <a:prstGeom prst="roundRect">
          <a:avLst/>
        </a:prstGeom>
      </dgm:spPr>
      <dgm:t>
        <a:bodyPr/>
        <a:lstStyle/>
        <a:p>
          <a:endParaRPr lang="sl-SI"/>
        </a:p>
      </dgm:t>
    </dgm:pt>
  </dgm:ptLst>
  <dgm:cxnLst>
    <dgm:cxn modelId="{CC69DD3F-6B43-4A08-A67C-678862B8E219}" type="presOf" srcId="{14088F43-2459-4058-9EF6-2AD760369F8B}" destId="{51AE5797-5047-4AE7-89CA-333B81E19751}" srcOrd="0" destOrd="0" presId="urn:microsoft.com/office/officeart/2005/8/layout/default"/>
    <dgm:cxn modelId="{66B4739C-7105-4F66-BF7B-8C41A368CC05}" type="presOf" srcId="{2047013A-F6D9-4C90-BFA5-A46CFB0D9964}" destId="{E8AB24F6-42FD-4724-B895-66D3F0FA5420}" srcOrd="0" destOrd="0" presId="urn:microsoft.com/office/officeart/2005/8/layout/default"/>
    <dgm:cxn modelId="{9A9CE82D-4FC6-4F4E-88D4-5A80EC3BA19C}" type="presOf" srcId="{30FA2455-AA58-4F4B-A850-7318D473B0DD}" destId="{2130435F-E06C-479B-A456-3DECEEEC1DB2}" srcOrd="0" destOrd="0" presId="urn:microsoft.com/office/officeart/2005/8/layout/default"/>
    <dgm:cxn modelId="{77222580-3739-466A-B06E-F29F983A1589}" srcId="{861B33B6-8E85-4997-AD5D-93F320FED442}" destId="{30FA2455-AA58-4F4B-A850-7318D473B0DD}" srcOrd="5" destOrd="0" parTransId="{F38B3D9A-280F-4C73-8492-3B056FA5ABA5}" sibTransId="{86AC4785-F7C9-4063-9032-D51A4AA1F582}"/>
    <dgm:cxn modelId="{FE5888F7-12AD-43FD-B0BB-338F271F6C3C}" srcId="{861B33B6-8E85-4997-AD5D-93F320FED442}" destId="{9CFEC0F9-0432-4B28-96EC-259186A01F77}" srcOrd="1" destOrd="0" parTransId="{4B3A4B2A-3580-4BD6-AC5B-6CA31D044DE8}" sibTransId="{C37F20D6-52A4-49D8-A848-DA8641C2BEA0}"/>
    <dgm:cxn modelId="{EEE0954D-5A5C-4CE2-861B-9FFC1A5DD313}" type="presOf" srcId="{861B33B6-8E85-4997-AD5D-93F320FED442}" destId="{EED39FB2-6F49-46E0-BD30-E3A2D8494548}" srcOrd="0" destOrd="0" presId="urn:microsoft.com/office/officeart/2005/8/layout/default"/>
    <dgm:cxn modelId="{A4B4BEAF-B026-4023-975B-24CF2A2ABB7D}" srcId="{861B33B6-8E85-4997-AD5D-93F320FED442}" destId="{53703A5D-EDC8-426D-B944-19A6C3B3BBBA}" srcOrd="4" destOrd="0" parTransId="{7FC49FCC-C9C4-42BB-961F-79C90C11BF62}" sibTransId="{41C51719-DB9A-4000-A7EE-5F5B9A8A0D44}"/>
    <dgm:cxn modelId="{60325399-A261-4F23-9169-4CD594B669F2}" type="presOf" srcId="{53703A5D-EDC8-426D-B944-19A6C3B3BBBA}" destId="{78EE40BB-6177-4385-B0F0-0CF90C091C22}" srcOrd="0" destOrd="0" presId="urn:microsoft.com/office/officeart/2005/8/layout/default"/>
    <dgm:cxn modelId="{85E6A541-7131-441A-A16C-E6E910850604}" type="presOf" srcId="{BD1DD32E-67D5-4608-AD81-AD191C2DEC3A}" destId="{58E082EB-847D-48FA-8D04-988EDBADB380}" srcOrd="0" destOrd="0" presId="urn:microsoft.com/office/officeart/2005/8/layout/default"/>
    <dgm:cxn modelId="{EBE776E5-5854-4E5E-8255-BFB5877B8525}" type="presOf" srcId="{302E9864-296F-45B6-8B0B-5D624C7226C2}" destId="{D22A3B6C-BE67-404B-80B5-12B67EE1E2FA}" srcOrd="0" destOrd="0" presId="urn:microsoft.com/office/officeart/2005/8/layout/default"/>
    <dgm:cxn modelId="{1B502354-A447-4873-A7FE-320AF1533766}" srcId="{861B33B6-8E85-4997-AD5D-93F320FED442}" destId="{14088F43-2459-4058-9EF6-2AD760369F8B}" srcOrd="2" destOrd="0" parTransId="{B83ADE92-583F-411B-B759-AEFFEF0AF2B2}" sibTransId="{BC3B18CC-4C28-4E9E-AB07-1B238E0BA81C}"/>
    <dgm:cxn modelId="{CC130D9B-15D8-47AE-B9DB-E0C8A2DAE32C}" type="presOf" srcId="{9CFEC0F9-0432-4B28-96EC-259186A01F77}" destId="{7FE19C2C-4926-4A88-A447-7168C56DD1C5}" srcOrd="0" destOrd="0" presId="urn:microsoft.com/office/officeart/2005/8/layout/default"/>
    <dgm:cxn modelId="{23B7C2BE-3A1D-4A0A-9886-FFDB6386462E}" srcId="{861B33B6-8E85-4997-AD5D-93F320FED442}" destId="{2047013A-F6D9-4C90-BFA5-A46CFB0D9964}" srcOrd="3" destOrd="0" parTransId="{79C1A5B5-F168-4BDF-9748-E810AEE6A048}" sibTransId="{627F4581-2448-4C26-A6BB-6F7235DD5702}"/>
    <dgm:cxn modelId="{9F29BB3D-67DB-4EC9-8939-504D460A9000}" srcId="{861B33B6-8E85-4997-AD5D-93F320FED442}" destId="{BD1DD32E-67D5-4608-AD81-AD191C2DEC3A}" srcOrd="6" destOrd="0" parTransId="{5C975169-FBC1-4AE7-AEDA-1E9C13E0F13A}" sibTransId="{E2659276-1269-4E0F-B33E-123FFC816FB5}"/>
    <dgm:cxn modelId="{44C3C776-8CFE-4719-A049-9D80328F077B}" srcId="{861B33B6-8E85-4997-AD5D-93F320FED442}" destId="{302E9864-296F-45B6-8B0B-5D624C7226C2}" srcOrd="0" destOrd="0" parTransId="{B472A253-13B9-4B2C-8422-FA8D14658EBD}" sibTransId="{F69D167D-C717-404E-88ED-914227B08A9A}"/>
    <dgm:cxn modelId="{AA392CA7-55FA-408B-BE7B-2F7F0B32B3FC}" type="presParOf" srcId="{EED39FB2-6F49-46E0-BD30-E3A2D8494548}" destId="{D22A3B6C-BE67-404B-80B5-12B67EE1E2FA}" srcOrd="0" destOrd="0" presId="urn:microsoft.com/office/officeart/2005/8/layout/default"/>
    <dgm:cxn modelId="{29E32C4B-5E9E-454B-8167-DCFEF2C36E02}" type="presParOf" srcId="{EED39FB2-6F49-46E0-BD30-E3A2D8494548}" destId="{5469E7DA-EFAA-4988-8F2B-4B8FDA87B015}" srcOrd="1" destOrd="0" presId="urn:microsoft.com/office/officeart/2005/8/layout/default"/>
    <dgm:cxn modelId="{C6B3854D-7BB3-4586-913F-EF4BB98705B1}" type="presParOf" srcId="{EED39FB2-6F49-46E0-BD30-E3A2D8494548}" destId="{7FE19C2C-4926-4A88-A447-7168C56DD1C5}" srcOrd="2" destOrd="0" presId="urn:microsoft.com/office/officeart/2005/8/layout/default"/>
    <dgm:cxn modelId="{144EC34B-E55E-498E-B7B7-FD8C724502D3}" type="presParOf" srcId="{EED39FB2-6F49-46E0-BD30-E3A2D8494548}" destId="{9BEEA33E-1748-47B6-82AD-B13EC84FC7E9}" srcOrd="3" destOrd="0" presId="urn:microsoft.com/office/officeart/2005/8/layout/default"/>
    <dgm:cxn modelId="{EA916AC4-811F-467E-8A6D-CB55A6583EF9}" type="presParOf" srcId="{EED39FB2-6F49-46E0-BD30-E3A2D8494548}" destId="{51AE5797-5047-4AE7-89CA-333B81E19751}" srcOrd="4" destOrd="0" presId="urn:microsoft.com/office/officeart/2005/8/layout/default"/>
    <dgm:cxn modelId="{AD208F9E-3A5C-4076-97E5-FC32F29BC330}" type="presParOf" srcId="{EED39FB2-6F49-46E0-BD30-E3A2D8494548}" destId="{9D2C138F-BA83-46FA-BB25-612B67CA22DD}" srcOrd="5" destOrd="0" presId="urn:microsoft.com/office/officeart/2005/8/layout/default"/>
    <dgm:cxn modelId="{57ACAEEB-9C44-4D17-A02E-064B230FE4B3}" type="presParOf" srcId="{EED39FB2-6F49-46E0-BD30-E3A2D8494548}" destId="{E8AB24F6-42FD-4724-B895-66D3F0FA5420}" srcOrd="6" destOrd="0" presId="urn:microsoft.com/office/officeart/2005/8/layout/default"/>
    <dgm:cxn modelId="{2AB540EF-7B90-4C28-8F89-0FFE1C4183B5}" type="presParOf" srcId="{EED39FB2-6F49-46E0-BD30-E3A2D8494548}" destId="{48644643-2F8E-4569-8B83-0227397A1F5B}" srcOrd="7" destOrd="0" presId="urn:microsoft.com/office/officeart/2005/8/layout/default"/>
    <dgm:cxn modelId="{3207760C-37A3-4FEF-9C8E-092DD0119E83}" type="presParOf" srcId="{EED39FB2-6F49-46E0-BD30-E3A2D8494548}" destId="{78EE40BB-6177-4385-B0F0-0CF90C091C22}" srcOrd="8" destOrd="0" presId="urn:microsoft.com/office/officeart/2005/8/layout/default"/>
    <dgm:cxn modelId="{399476D9-0628-4CF6-B831-2A8E7DFFFFDA}" type="presParOf" srcId="{EED39FB2-6F49-46E0-BD30-E3A2D8494548}" destId="{89A23877-C033-45A5-9810-A08C3C402BBE}" srcOrd="9" destOrd="0" presId="urn:microsoft.com/office/officeart/2005/8/layout/default"/>
    <dgm:cxn modelId="{8E95AF1E-4704-4BF1-AECD-5D6C472CAA6F}" type="presParOf" srcId="{EED39FB2-6F49-46E0-BD30-E3A2D8494548}" destId="{2130435F-E06C-479B-A456-3DECEEEC1DB2}" srcOrd="10" destOrd="0" presId="urn:microsoft.com/office/officeart/2005/8/layout/default"/>
    <dgm:cxn modelId="{EB21AE22-0BBF-4C10-93C3-558287B67CDC}" type="presParOf" srcId="{EED39FB2-6F49-46E0-BD30-E3A2D8494548}" destId="{4A3859CE-91D5-444D-B9B8-9DC196173721}" srcOrd="11" destOrd="0" presId="urn:microsoft.com/office/officeart/2005/8/layout/default"/>
    <dgm:cxn modelId="{E0302E4E-E9A3-4B83-9941-A630F0E62B9B}" type="presParOf" srcId="{EED39FB2-6F49-46E0-BD30-E3A2D8494548}" destId="{58E082EB-847D-48FA-8D04-988EDBADB380}"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93F55C6-A0AA-49F4-A8E4-747BCA3BA2B3}"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sl-SI"/>
        </a:p>
      </dgm:t>
    </dgm:pt>
    <dgm:pt modelId="{D7B9860D-05F6-43C4-A964-2E08FF89B319}">
      <dgm:prSet phldrT="[besedilo]" custT="1"/>
      <dgm:spPr>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lin ang="2700000" scaled="1"/>
          <a:tileRect/>
        </a:gradFill>
      </dgm:spPr>
      <dgm:t>
        <a:bodyPr/>
        <a:lstStyle/>
        <a:p>
          <a:r>
            <a:rPr lang="sl-SI" sz="1200" b="1" dirty="0" err="1" smtClean="0">
              <a:solidFill>
                <a:srgbClr val="7030A0"/>
              </a:solidFill>
            </a:rPr>
            <a:t>Paediatrician</a:t>
          </a:r>
          <a:endParaRPr lang="sl-SI" sz="1200" b="1" dirty="0">
            <a:solidFill>
              <a:srgbClr val="7030A0"/>
            </a:solidFill>
          </a:endParaRPr>
        </a:p>
      </dgm:t>
    </dgm:pt>
    <dgm:pt modelId="{76FC9ADC-A8B5-4881-891C-443CFA14E314}" type="parTrans" cxnId="{E1570564-B4B8-44C0-B70D-6D95678DEC40}">
      <dgm:prSet/>
      <dgm:spPr/>
      <dgm:t>
        <a:bodyPr/>
        <a:lstStyle/>
        <a:p>
          <a:endParaRPr lang="sl-SI"/>
        </a:p>
      </dgm:t>
    </dgm:pt>
    <dgm:pt modelId="{9BD9B6C7-7DE2-45ED-AB6C-68E07871E068}" type="sibTrans" cxnId="{E1570564-B4B8-44C0-B70D-6D95678DEC40}">
      <dgm:prSet/>
      <dgm:spPr/>
      <dgm:t>
        <a:bodyPr/>
        <a:lstStyle/>
        <a:p>
          <a:endParaRPr lang="sl-SI"/>
        </a:p>
      </dgm:t>
    </dgm:pt>
    <dgm:pt modelId="{C48DF5A9-4B56-4503-9A37-DB56458BE368}">
      <dgm:prSet phldrT="[besedilo]" custT="1"/>
      <dgm:spPr>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lin ang="2700000" scaled="1"/>
          <a:tileRect/>
        </a:gradFill>
      </dgm:spPr>
      <dgm:t>
        <a:bodyPr/>
        <a:lstStyle/>
        <a:p>
          <a:r>
            <a:rPr lang="sl-SI" sz="1200" b="1" dirty="0" err="1" smtClean="0">
              <a:solidFill>
                <a:srgbClr val="7030A0"/>
              </a:solidFill>
            </a:rPr>
            <a:t>Nurse</a:t>
          </a:r>
          <a:r>
            <a:rPr lang="sl-SI" sz="1200" b="1" dirty="0" smtClean="0">
              <a:solidFill>
                <a:srgbClr val="7030A0"/>
              </a:solidFill>
            </a:rPr>
            <a:t> </a:t>
          </a:r>
          <a:endParaRPr lang="sl-SI" sz="1200" b="1" dirty="0">
            <a:solidFill>
              <a:srgbClr val="7030A0"/>
            </a:solidFill>
          </a:endParaRPr>
        </a:p>
      </dgm:t>
    </dgm:pt>
    <dgm:pt modelId="{622D1986-C608-49E8-B1C0-BD834B77A119}" type="parTrans" cxnId="{8C0C75D3-5562-4DCE-A65D-5BA7A8B0765F}">
      <dgm:prSet/>
      <dgm:spPr/>
      <dgm:t>
        <a:bodyPr/>
        <a:lstStyle/>
        <a:p>
          <a:endParaRPr lang="sl-SI"/>
        </a:p>
      </dgm:t>
    </dgm:pt>
    <dgm:pt modelId="{9889B9A0-53C2-4D85-AB88-E77C0107AF35}" type="sibTrans" cxnId="{8C0C75D3-5562-4DCE-A65D-5BA7A8B0765F}">
      <dgm:prSet/>
      <dgm:spPr/>
      <dgm:t>
        <a:bodyPr/>
        <a:lstStyle/>
        <a:p>
          <a:endParaRPr lang="sl-SI"/>
        </a:p>
      </dgm:t>
    </dgm:pt>
    <dgm:pt modelId="{0152FED7-85E7-40A4-A282-7E29EF4AED66}">
      <dgm:prSet phldrT="[besedilo]" custT="1"/>
      <dgm:spPr>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lin ang="2700000" scaled="1"/>
          <a:tileRect/>
        </a:gradFill>
      </dgm:spPr>
      <dgm:t>
        <a:bodyPr/>
        <a:lstStyle/>
        <a:p>
          <a:r>
            <a:rPr lang="sl-SI" sz="1200" b="1" dirty="0" err="1" smtClean="0">
              <a:solidFill>
                <a:srgbClr val="7030A0"/>
              </a:solidFill>
            </a:rPr>
            <a:t>Speech</a:t>
          </a:r>
          <a:r>
            <a:rPr lang="sl-SI" sz="1200" b="1" dirty="0" smtClean="0">
              <a:solidFill>
                <a:srgbClr val="7030A0"/>
              </a:solidFill>
            </a:rPr>
            <a:t> </a:t>
          </a:r>
          <a:r>
            <a:rPr lang="sl-SI" sz="1200" b="1" dirty="0" err="1" smtClean="0">
              <a:solidFill>
                <a:srgbClr val="7030A0"/>
              </a:solidFill>
            </a:rPr>
            <a:t>therapist</a:t>
          </a:r>
          <a:endParaRPr lang="sl-SI" sz="1200" b="1" dirty="0">
            <a:solidFill>
              <a:srgbClr val="7030A0"/>
            </a:solidFill>
          </a:endParaRPr>
        </a:p>
      </dgm:t>
    </dgm:pt>
    <dgm:pt modelId="{AAD1CDC0-C768-429E-9613-452F81DBF49B}" type="parTrans" cxnId="{BB7D91A4-DBE4-486C-B059-51284D90D625}">
      <dgm:prSet/>
      <dgm:spPr/>
      <dgm:t>
        <a:bodyPr/>
        <a:lstStyle/>
        <a:p>
          <a:endParaRPr lang="sl-SI"/>
        </a:p>
      </dgm:t>
    </dgm:pt>
    <dgm:pt modelId="{C430F8F1-90F0-4952-B68E-3D7999BDC460}" type="sibTrans" cxnId="{BB7D91A4-DBE4-486C-B059-51284D90D625}">
      <dgm:prSet/>
      <dgm:spPr/>
      <dgm:t>
        <a:bodyPr/>
        <a:lstStyle/>
        <a:p>
          <a:endParaRPr lang="sl-SI"/>
        </a:p>
      </dgm:t>
    </dgm:pt>
    <dgm:pt modelId="{B85490C9-8068-4BCE-9A66-F38B320ACE1C}">
      <dgm:prSet phldrT="[besedilo]" custT="1"/>
      <dgm:spPr>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lin ang="2700000" scaled="1"/>
          <a:tileRect/>
        </a:gradFill>
      </dgm:spPr>
      <dgm:t>
        <a:bodyPr/>
        <a:lstStyle/>
        <a:p>
          <a:r>
            <a:rPr lang="sl-SI" sz="1200" b="1" dirty="0" err="1" smtClean="0">
              <a:solidFill>
                <a:srgbClr val="7030A0"/>
              </a:solidFill>
            </a:rPr>
            <a:t>Clinical</a:t>
          </a:r>
          <a:r>
            <a:rPr lang="sl-SI" sz="1200" b="1" dirty="0" smtClean="0">
              <a:solidFill>
                <a:srgbClr val="7030A0"/>
              </a:solidFill>
            </a:rPr>
            <a:t> </a:t>
          </a:r>
          <a:r>
            <a:rPr lang="sl-SI" sz="1200" b="1" dirty="0" err="1" smtClean="0">
              <a:solidFill>
                <a:srgbClr val="7030A0"/>
              </a:solidFill>
            </a:rPr>
            <a:t>psychologist</a:t>
          </a:r>
          <a:endParaRPr lang="sl-SI" sz="1200" b="1" dirty="0">
            <a:solidFill>
              <a:srgbClr val="7030A0"/>
            </a:solidFill>
          </a:endParaRPr>
        </a:p>
      </dgm:t>
    </dgm:pt>
    <dgm:pt modelId="{D77C93FF-6562-4B25-8A6A-B26A3E08F303}" type="parTrans" cxnId="{080F2BF0-6A57-4BA4-821D-83FD509D29CA}">
      <dgm:prSet/>
      <dgm:spPr/>
      <dgm:t>
        <a:bodyPr/>
        <a:lstStyle/>
        <a:p>
          <a:endParaRPr lang="sl-SI"/>
        </a:p>
      </dgm:t>
    </dgm:pt>
    <dgm:pt modelId="{0E207050-036E-4FC1-9D31-21E89C4B34C1}" type="sibTrans" cxnId="{080F2BF0-6A57-4BA4-821D-83FD509D29CA}">
      <dgm:prSet/>
      <dgm:spPr/>
      <dgm:t>
        <a:bodyPr/>
        <a:lstStyle/>
        <a:p>
          <a:endParaRPr lang="sl-SI"/>
        </a:p>
      </dgm:t>
    </dgm:pt>
    <dgm:pt modelId="{41DEAED1-E645-437A-BD52-5BEBA5EEDCB8}">
      <dgm:prSet phldrT="[besedilo]" custT="1"/>
      <dgm:spPr>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lin ang="2700000" scaled="1"/>
          <a:tileRect/>
        </a:gradFill>
      </dgm:spPr>
      <dgm:t>
        <a:bodyPr/>
        <a:lstStyle/>
        <a:p>
          <a:r>
            <a:rPr lang="sl-SI" sz="1200" b="1" dirty="0" err="1" smtClean="0">
              <a:solidFill>
                <a:srgbClr val="7030A0"/>
              </a:solidFill>
            </a:rPr>
            <a:t>Health</a:t>
          </a:r>
          <a:r>
            <a:rPr lang="sl-SI" sz="1200" b="1" dirty="0" smtClean="0">
              <a:solidFill>
                <a:srgbClr val="7030A0"/>
              </a:solidFill>
            </a:rPr>
            <a:t> </a:t>
          </a:r>
          <a:r>
            <a:rPr lang="sl-SI" sz="1200" b="1" dirty="0" err="1" smtClean="0">
              <a:solidFill>
                <a:srgbClr val="7030A0"/>
              </a:solidFill>
            </a:rPr>
            <a:t>visitor</a:t>
          </a:r>
          <a:endParaRPr lang="sl-SI" sz="1200" b="1" dirty="0">
            <a:solidFill>
              <a:srgbClr val="7030A0"/>
            </a:solidFill>
          </a:endParaRPr>
        </a:p>
      </dgm:t>
    </dgm:pt>
    <dgm:pt modelId="{CA355CCF-3A7B-4574-AF2E-930C1E3CC9B1}" type="parTrans" cxnId="{D4014C7B-FE16-46F4-B12D-FE80F53D640F}">
      <dgm:prSet/>
      <dgm:spPr/>
      <dgm:t>
        <a:bodyPr/>
        <a:lstStyle/>
        <a:p>
          <a:endParaRPr lang="sl-SI"/>
        </a:p>
      </dgm:t>
    </dgm:pt>
    <dgm:pt modelId="{A36FA90D-1731-4416-9538-DF45C136C00F}" type="sibTrans" cxnId="{D4014C7B-FE16-46F4-B12D-FE80F53D640F}">
      <dgm:prSet/>
      <dgm:spPr/>
      <dgm:t>
        <a:bodyPr/>
        <a:lstStyle/>
        <a:p>
          <a:endParaRPr lang="sl-SI"/>
        </a:p>
      </dgm:t>
    </dgm:pt>
    <dgm:pt modelId="{00D1B57C-42BA-4F7E-A66F-40D629C0E6E9}">
      <dgm:prSet phldrT="[besedilo]" custT="1"/>
      <dgm:spPr>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lin ang="2700000" scaled="1"/>
          <a:tileRect/>
        </a:gradFill>
      </dgm:spPr>
      <dgm:t>
        <a:bodyPr/>
        <a:lstStyle/>
        <a:p>
          <a:r>
            <a:rPr lang="sl-SI" sz="1200" b="1" dirty="0" err="1" smtClean="0">
              <a:solidFill>
                <a:srgbClr val="7030A0"/>
              </a:solidFill>
            </a:rPr>
            <a:t>Graduate</a:t>
          </a:r>
          <a:r>
            <a:rPr lang="sl-SI" sz="1200" b="1" dirty="0" smtClean="0">
              <a:solidFill>
                <a:srgbClr val="7030A0"/>
              </a:solidFill>
            </a:rPr>
            <a:t> </a:t>
          </a:r>
          <a:r>
            <a:rPr lang="sl-SI" sz="1200" b="1" dirty="0" err="1" smtClean="0">
              <a:solidFill>
                <a:srgbClr val="7030A0"/>
              </a:solidFill>
            </a:rPr>
            <a:t>nurse</a:t>
          </a:r>
          <a:endParaRPr lang="sl-SI" sz="1200" b="1" dirty="0">
            <a:solidFill>
              <a:srgbClr val="7030A0"/>
            </a:solidFill>
          </a:endParaRPr>
        </a:p>
      </dgm:t>
    </dgm:pt>
    <dgm:pt modelId="{E3037E2F-2166-4099-8CF1-80F07CCD34CA}" type="parTrans" cxnId="{B60F5FEB-A482-4261-9AB3-950704FE010E}">
      <dgm:prSet/>
      <dgm:spPr/>
      <dgm:t>
        <a:bodyPr/>
        <a:lstStyle/>
        <a:p>
          <a:endParaRPr lang="sl-SI"/>
        </a:p>
      </dgm:t>
    </dgm:pt>
    <dgm:pt modelId="{DF25AA29-6A6A-432D-9508-C12ED40D36B1}" type="sibTrans" cxnId="{B60F5FEB-A482-4261-9AB3-950704FE010E}">
      <dgm:prSet/>
      <dgm:spPr/>
      <dgm:t>
        <a:bodyPr/>
        <a:lstStyle/>
        <a:p>
          <a:endParaRPr lang="sl-SI"/>
        </a:p>
      </dgm:t>
    </dgm:pt>
    <dgm:pt modelId="{DAF0B385-757D-4FA9-AAC1-47D36F8F9BAE}">
      <dgm:prSet phldrT="[besedilo]" custT="1"/>
      <dgm:spPr>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lin ang="2700000" scaled="1"/>
          <a:tileRect/>
        </a:gradFill>
      </dgm:spPr>
      <dgm:t>
        <a:bodyPr/>
        <a:lstStyle/>
        <a:p>
          <a:r>
            <a:rPr lang="sl-SI" sz="1200" b="1" dirty="0" err="1" smtClean="0">
              <a:solidFill>
                <a:srgbClr val="7030A0"/>
              </a:solidFill>
            </a:rPr>
            <a:t>Graduate</a:t>
          </a:r>
          <a:r>
            <a:rPr lang="sl-SI" sz="1200" b="1" dirty="0" smtClean="0">
              <a:solidFill>
                <a:srgbClr val="7030A0"/>
              </a:solidFill>
            </a:rPr>
            <a:t> </a:t>
          </a:r>
          <a:r>
            <a:rPr lang="sl-SI" sz="1200" b="1" dirty="0" err="1" smtClean="0">
              <a:solidFill>
                <a:srgbClr val="7030A0"/>
              </a:solidFill>
            </a:rPr>
            <a:t>nurse</a:t>
          </a:r>
          <a:r>
            <a:rPr lang="sl-SI" sz="1200" b="1" dirty="0" smtClean="0">
              <a:solidFill>
                <a:srgbClr val="7030A0"/>
              </a:solidFill>
            </a:rPr>
            <a:t> </a:t>
          </a:r>
          <a:r>
            <a:rPr lang="sl-SI" sz="1200" b="1" dirty="0" err="1" smtClean="0">
              <a:solidFill>
                <a:srgbClr val="7030A0"/>
              </a:solidFill>
            </a:rPr>
            <a:t>for</a:t>
          </a:r>
          <a:r>
            <a:rPr lang="sl-SI" sz="1200" b="1" dirty="0" smtClean="0">
              <a:solidFill>
                <a:srgbClr val="7030A0"/>
              </a:solidFill>
            </a:rPr>
            <a:t> </a:t>
          </a:r>
          <a:r>
            <a:rPr lang="sl-SI" sz="1200" b="1" dirty="0" err="1" smtClean="0">
              <a:solidFill>
                <a:srgbClr val="7030A0"/>
              </a:solidFill>
            </a:rPr>
            <a:t>helath</a:t>
          </a:r>
          <a:r>
            <a:rPr lang="sl-SI" sz="1200" b="1" dirty="0" smtClean="0">
              <a:solidFill>
                <a:srgbClr val="7030A0"/>
              </a:solidFill>
            </a:rPr>
            <a:t> </a:t>
          </a:r>
          <a:r>
            <a:rPr lang="sl-SI" sz="1200" b="1" dirty="0" err="1" smtClean="0">
              <a:solidFill>
                <a:srgbClr val="7030A0"/>
              </a:solidFill>
            </a:rPr>
            <a:t>education</a:t>
          </a:r>
          <a:endParaRPr lang="sl-SI" sz="1200" b="1" dirty="0">
            <a:solidFill>
              <a:srgbClr val="7030A0"/>
            </a:solidFill>
          </a:endParaRPr>
        </a:p>
      </dgm:t>
    </dgm:pt>
    <dgm:pt modelId="{BE413590-DE16-40E2-8F3E-0BB17C6C5D32}" type="sibTrans" cxnId="{6991DDBD-A984-4DC8-8A52-FB36F9C31CCB}">
      <dgm:prSet/>
      <dgm:spPr/>
      <dgm:t>
        <a:bodyPr/>
        <a:lstStyle/>
        <a:p>
          <a:endParaRPr lang="sl-SI"/>
        </a:p>
      </dgm:t>
    </dgm:pt>
    <dgm:pt modelId="{49664750-0596-4159-B31C-438DB6588DCC}" type="parTrans" cxnId="{6991DDBD-A984-4DC8-8A52-FB36F9C31CCB}">
      <dgm:prSet/>
      <dgm:spPr/>
      <dgm:t>
        <a:bodyPr/>
        <a:lstStyle/>
        <a:p>
          <a:endParaRPr lang="sl-SI"/>
        </a:p>
      </dgm:t>
    </dgm:pt>
    <dgm:pt modelId="{D7A96DC9-46EF-4559-9180-EB0B4DF818F5}" type="pres">
      <dgm:prSet presAssocID="{393F55C6-A0AA-49F4-A8E4-747BCA3BA2B3}" presName="cycle" presStyleCnt="0">
        <dgm:presLayoutVars>
          <dgm:dir/>
          <dgm:resizeHandles val="exact"/>
        </dgm:presLayoutVars>
      </dgm:prSet>
      <dgm:spPr/>
      <dgm:t>
        <a:bodyPr/>
        <a:lstStyle/>
        <a:p>
          <a:endParaRPr lang="sl-SI"/>
        </a:p>
      </dgm:t>
    </dgm:pt>
    <dgm:pt modelId="{67296889-47A4-4B2F-B887-C53A286214A6}" type="pres">
      <dgm:prSet presAssocID="{D7B9860D-05F6-43C4-A964-2E08FF89B319}" presName="node" presStyleLbl="node1" presStyleIdx="0" presStyleCnt="7" custScaleX="143070" custRadScaleRad="100044" custRadScaleInc="-2627">
        <dgm:presLayoutVars>
          <dgm:bulletEnabled val="1"/>
        </dgm:presLayoutVars>
      </dgm:prSet>
      <dgm:spPr/>
      <dgm:t>
        <a:bodyPr/>
        <a:lstStyle/>
        <a:p>
          <a:endParaRPr lang="sl-SI"/>
        </a:p>
      </dgm:t>
    </dgm:pt>
    <dgm:pt modelId="{9DFB3E3D-B57D-45A9-8E2E-2CF5E1A77677}" type="pres">
      <dgm:prSet presAssocID="{D7B9860D-05F6-43C4-A964-2E08FF89B319}" presName="spNode" presStyleCnt="0"/>
      <dgm:spPr/>
    </dgm:pt>
    <dgm:pt modelId="{5CE736D7-99B5-4730-A737-58B4A0A4521D}" type="pres">
      <dgm:prSet presAssocID="{9BD9B6C7-7DE2-45ED-AB6C-68E07871E068}" presName="sibTrans" presStyleLbl="sibTrans1D1" presStyleIdx="0" presStyleCnt="7"/>
      <dgm:spPr/>
      <dgm:t>
        <a:bodyPr/>
        <a:lstStyle/>
        <a:p>
          <a:endParaRPr lang="sl-SI"/>
        </a:p>
      </dgm:t>
    </dgm:pt>
    <dgm:pt modelId="{B9ECC213-F2CF-4ACA-A935-C54E31D126E0}" type="pres">
      <dgm:prSet presAssocID="{C48DF5A9-4B56-4503-9A37-DB56458BE368}" presName="node" presStyleLbl="node1" presStyleIdx="1" presStyleCnt="7" custRadScaleRad="104858" custRadScaleInc="-21597">
        <dgm:presLayoutVars>
          <dgm:bulletEnabled val="1"/>
        </dgm:presLayoutVars>
      </dgm:prSet>
      <dgm:spPr/>
      <dgm:t>
        <a:bodyPr/>
        <a:lstStyle/>
        <a:p>
          <a:endParaRPr lang="sl-SI"/>
        </a:p>
      </dgm:t>
    </dgm:pt>
    <dgm:pt modelId="{9AA0972C-DF49-4895-9747-9021FC802B97}" type="pres">
      <dgm:prSet presAssocID="{C48DF5A9-4B56-4503-9A37-DB56458BE368}" presName="spNode" presStyleCnt="0"/>
      <dgm:spPr/>
    </dgm:pt>
    <dgm:pt modelId="{C4B2277D-D7FD-4A51-9C1F-68C81DAD7E80}" type="pres">
      <dgm:prSet presAssocID="{9889B9A0-53C2-4D85-AB88-E77C0107AF35}" presName="sibTrans" presStyleLbl="sibTrans1D1" presStyleIdx="1" presStyleCnt="7"/>
      <dgm:spPr/>
      <dgm:t>
        <a:bodyPr/>
        <a:lstStyle/>
        <a:p>
          <a:endParaRPr lang="sl-SI"/>
        </a:p>
      </dgm:t>
    </dgm:pt>
    <dgm:pt modelId="{40EB513B-2F34-4D6D-9905-0AFFDFACAAD1}" type="pres">
      <dgm:prSet presAssocID="{0152FED7-85E7-40A4-A282-7E29EF4AED66}" presName="node" presStyleLbl="node1" presStyleIdx="2" presStyleCnt="7" custRadScaleRad="105726" custRadScaleInc="-58917">
        <dgm:presLayoutVars>
          <dgm:bulletEnabled val="1"/>
        </dgm:presLayoutVars>
      </dgm:prSet>
      <dgm:spPr/>
      <dgm:t>
        <a:bodyPr/>
        <a:lstStyle/>
        <a:p>
          <a:endParaRPr lang="sl-SI"/>
        </a:p>
      </dgm:t>
    </dgm:pt>
    <dgm:pt modelId="{E1A0F39F-1613-47C6-BB7F-B2D3C369B8AC}" type="pres">
      <dgm:prSet presAssocID="{0152FED7-85E7-40A4-A282-7E29EF4AED66}" presName="spNode" presStyleCnt="0"/>
      <dgm:spPr/>
    </dgm:pt>
    <dgm:pt modelId="{218BC513-6598-4CDF-B9D5-A39098FEE127}" type="pres">
      <dgm:prSet presAssocID="{C430F8F1-90F0-4952-B68E-3D7999BDC460}" presName="sibTrans" presStyleLbl="sibTrans1D1" presStyleIdx="2" presStyleCnt="7"/>
      <dgm:spPr/>
      <dgm:t>
        <a:bodyPr/>
        <a:lstStyle/>
        <a:p>
          <a:endParaRPr lang="sl-SI"/>
        </a:p>
      </dgm:t>
    </dgm:pt>
    <dgm:pt modelId="{F1697EA3-CE5D-4423-B362-B437E45301BC}" type="pres">
      <dgm:prSet presAssocID="{B85490C9-8068-4BCE-9A66-F38B320ACE1C}" presName="node" presStyleLbl="node1" presStyleIdx="3" presStyleCnt="7" custScaleX="146113" custRadScaleRad="102755" custRadScaleInc="-82632">
        <dgm:presLayoutVars>
          <dgm:bulletEnabled val="1"/>
        </dgm:presLayoutVars>
      </dgm:prSet>
      <dgm:spPr/>
      <dgm:t>
        <a:bodyPr/>
        <a:lstStyle/>
        <a:p>
          <a:endParaRPr lang="sl-SI"/>
        </a:p>
      </dgm:t>
    </dgm:pt>
    <dgm:pt modelId="{C98350E8-C3AC-49BA-B5CE-E33134B9A87F}" type="pres">
      <dgm:prSet presAssocID="{B85490C9-8068-4BCE-9A66-F38B320ACE1C}" presName="spNode" presStyleCnt="0"/>
      <dgm:spPr/>
    </dgm:pt>
    <dgm:pt modelId="{4E0ED2D9-FC92-4A5D-817A-3D188532DAA2}" type="pres">
      <dgm:prSet presAssocID="{0E207050-036E-4FC1-9D31-21E89C4B34C1}" presName="sibTrans" presStyleLbl="sibTrans1D1" presStyleIdx="3" presStyleCnt="7"/>
      <dgm:spPr/>
      <dgm:t>
        <a:bodyPr/>
        <a:lstStyle/>
        <a:p>
          <a:endParaRPr lang="sl-SI"/>
        </a:p>
      </dgm:t>
    </dgm:pt>
    <dgm:pt modelId="{40082CB1-27A6-406E-B64A-6E829FD8BBBC}" type="pres">
      <dgm:prSet presAssocID="{DAF0B385-757D-4FA9-AAC1-47D36F8F9BAE}" presName="node" presStyleLbl="node1" presStyleIdx="4" presStyleCnt="7" custScaleX="156474" custRadScaleRad="107546" custRadScaleInc="79989">
        <dgm:presLayoutVars>
          <dgm:bulletEnabled val="1"/>
        </dgm:presLayoutVars>
      </dgm:prSet>
      <dgm:spPr/>
      <dgm:t>
        <a:bodyPr/>
        <a:lstStyle/>
        <a:p>
          <a:endParaRPr lang="sl-SI"/>
        </a:p>
      </dgm:t>
    </dgm:pt>
    <dgm:pt modelId="{005B095B-AB82-45F6-8C44-C0DD8CC3E5C3}" type="pres">
      <dgm:prSet presAssocID="{DAF0B385-757D-4FA9-AAC1-47D36F8F9BAE}" presName="spNode" presStyleCnt="0"/>
      <dgm:spPr/>
    </dgm:pt>
    <dgm:pt modelId="{460F2F5E-85D2-419C-B883-74EE815A77B4}" type="pres">
      <dgm:prSet presAssocID="{BE413590-DE16-40E2-8F3E-0BB17C6C5D32}" presName="sibTrans" presStyleLbl="sibTrans1D1" presStyleIdx="4" presStyleCnt="7"/>
      <dgm:spPr/>
      <dgm:t>
        <a:bodyPr/>
        <a:lstStyle/>
        <a:p>
          <a:endParaRPr lang="sl-SI"/>
        </a:p>
      </dgm:t>
    </dgm:pt>
    <dgm:pt modelId="{F47B3518-5420-4127-84D5-98F4D4F498FC}" type="pres">
      <dgm:prSet presAssocID="{41DEAED1-E645-437A-BD52-5BEBA5EEDCB8}" presName="node" presStyleLbl="node1" presStyleIdx="5" presStyleCnt="7" custRadScaleRad="105490" custRadScaleInc="62527">
        <dgm:presLayoutVars>
          <dgm:bulletEnabled val="1"/>
        </dgm:presLayoutVars>
      </dgm:prSet>
      <dgm:spPr/>
      <dgm:t>
        <a:bodyPr/>
        <a:lstStyle/>
        <a:p>
          <a:endParaRPr lang="sl-SI"/>
        </a:p>
      </dgm:t>
    </dgm:pt>
    <dgm:pt modelId="{A8F332DD-DC73-42DE-9373-D1254626559E}" type="pres">
      <dgm:prSet presAssocID="{41DEAED1-E645-437A-BD52-5BEBA5EEDCB8}" presName="spNode" presStyleCnt="0"/>
      <dgm:spPr/>
    </dgm:pt>
    <dgm:pt modelId="{15F3DD7D-FFB9-4686-8766-A46EA5ACB572}" type="pres">
      <dgm:prSet presAssocID="{A36FA90D-1731-4416-9538-DF45C136C00F}" presName="sibTrans" presStyleLbl="sibTrans1D1" presStyleIdx="5" presStyleCnt="7"/>
      <dgm:spPr/>
      <dgm:t>
        <a:bodyPr/>
        <a:lstStyle/>
        <a:p>
          <a:endParaRPr lang="sl-SI"/>
        </a:p>
      </dgm:t>
    </dgm:pt>
    <dgm:pt modelId="{189887C2-AE17-4C96-A20F-A88A802BAD30}" type="pres">
      <dgm:prSet presAssocID="{00D1B57C-42BA-4F7E-A66F-40D629C0E6E9}" presName="node" presStyleLbl="node1" presStyleIdx="6" presStyleCnt="7" custRadScaleRad="100689" custRadScaleInc="-3579">
        <dgm:presLayoutVars>
          <dgm:bulletEnabled val="1"/>
        </dgm:presLayoutVars>
      </dgm:prSet>
      <dgm:spPr/>
      <dgm:t>
        <a:bodyPr/>
        <a:lstStyle/>
        <a:p>
          <a:endParaRPr lang="sl-SI"/>
        </a:p>
      </dgm:t>
    </dgm:pt>
    <dgm:pt modelId="{16BC2159-64A4-45CA-9F6E-0C07D0996B69}" type="pres">
      <dgm:prSet presAssocID="{00D1B57C-42BA-4F7E-A66F-40D629C0E6E9}" presName="spNode" presStyleCnt="0"/>
      <dgm:spPr/>
    </dgm:pt>
    <dgm:pt modelId="{1F770C6B-7088-4EAB-BB99-FA1E30F5A21F}" type="pres">
      <dgm:prSet presAssocID="{DF25AA29-6A6A-432D-9508-C12ED40D36B1}" presName="sibTrans" presStyleLbl="sibTrans1D1" presStyleIdx="6" presStyleCnt="7"/>
      <dgm:spPr/>
      <dgm:t>
        <a:bodyPr/>
        <a:lstStyle/>
        <a:p>
          <a:endParaRPr lang="sl-SI"/>
        </a:p>
      </dgm:t>
    </dgm:pt>
  </dgm:ptLst>
  <dgm:cxnLst>
    <dgm:cxn modelId="{6DABBC85-4DE5-43ED-B020-4A6965EC4475}" type="presOf" srcId="{0E207050-036E-4FC1-9D31-21E89C4B34C1}" destId="{4E0ED2D9-FC92-4A5D-817A-3D188532DAA2}" srcOrd="0" destOrd="0" presId="urn:microsoft.com/office/officeart/2005/8/layout/cycle6"/>
    <dgm:cxn modelId="{7FC0B5FB-D9C4-4F85-81B2-1F5D58D07091}" type="presOf" srcId="{00D1B57C-42BA-4F7E-A66F-40D629C0E6E9}" destId="{189887C2-AE17-4C96-A20F-A88A802BAD30}" srcOrd="0" destOrd="0" presId="urn:microsoft.com/office/officeart/2005/8/layout/cycle6"/>
    <dgm:cxn modelId="{5E5D07E2-71E0-4DC7-B34B-8D67B9395863}" type="presOf" srcId="{9889B9A0-53C2-4D85-AB88-E77C0107AF35}" destId="{C4B2277D-D7FD-4A51-9C1F-68C81DAD7E80}" srcOrd="0" destOrd="0" presId="urn:microsoft.com/office/officeart/2005/8/layout/cycle6"/>
    <dgm:cxn modelId="{B60F5FEB-A482-4261-9AB3-950704FE010E}" srcId="{393F55C6-A0AA-49F4-A8E4-747BCA3BA2B3}" destId="{00D1B57C-42BA-4F7E-A66F-40D629C0E6E9}" srcOrd="6" destOrd="0" parTransId="{E3037E2F-2166-4099-8CF1-80F07CCD34CA}" sibTransId="{DF25AA29-6A6A-432D-9508-C12ED40D36B1}"/>
    <dgm:cxn modelId="{BB7D91A4-DBE4-486C-B059-51284D90D625}" srcId="{393F55C6-A0AA-49F4-A8E4-747BCA3BA2B3}" destId="{0152FED7-85E7-40A4-A282-7E29EF4AED66}" srcOrd="2" destOrd="0" parTransId="{AAD1CDC0-C768-429E-9613-452F81DBF49B}" sibTransId="{C430F8F1-90F0-4952-B68E-3D7999BDC460}"/>
    <dgm:cxn modelId="{C5AAA6FC-C34C-408D-B688-BA4A6C6DB8CD}" type="presOf" srcId="{41DEAED1-E645-437A-BD52-5BEBA5EEDCB8}" destId="{F47B3518-5420-4127-84D5-98F4D4F498FC}" srcOrd="0" destOrd="0" presId="urn:microsoft.com/office/officeart/2005/8/layout/cycle6"/>
    <dgm:cxn modelId="{6991DDBD-A984-4DC8-8A52-FB36F9C31CCB}" srcId="{393F55C6-A0AA-49F4-A8E4-747BCA3BA2B3}" destId="{DAF0B385-757D-4FA9-AAC1-47D36F8F9BAE}" srcOrd="4" destOrd="0" parTransId="{49664750-0596-4159-B31C-438DB6588DCC}" sibTransId="{BE413590-DE16-40E2-8F3E-0BB17C6C5D32}"/>
    <dgm:cxn modelId="{A1BCF6D2-6870-4DC3-9001-D8318154F53A}" type="presOf" srcId="{0152FED7-85E7-40A4-A282-7E29EF4AED66}" destId="{40EB513B-2F34-4D6D-9905-0AFFDFACAAD1}" srcOrd="0" destOrd="0" presId="urn:microsoft.com/office/officeart/2005/8/layout/cycle6"/>
    <dgm:cxn modelId="{C0ACFD05-6038-49E7-8E39-A5899D0F99EC}" type="presOf" srcId="{D7B9860D-05F6-43C4-A964-2E08FF89B319}" destId="{67296889-47A4-4B2F-B887-C53A286214A6}" srcOrd="0" destOrd="0" presId="urn:microsoft.com/office/officeart/2005/8/layout/cycle6"/>
    <dgm:cxn modelId="{0D74D122-AA4E-4CD6-A9AB-8057C4EDED8F}" type="presOf" srcId="{393F55C6-A0AA-49F4-A8E4-747BCA3BA2B3}" destId="{D7A96DC9-46EF-4559-9180-EB0B4DF818F5}" srcOrd="0" destOrd="0" presId="urn:microsoft.com/office/officeart/2005/8/layout/cycle6"/>
    <dgm:cxn modelId="{E46CD6E0-72DB-41CC-876E-E1C056A4E484}" type="presOf" srcId="{C430F8F1-90F0-4952-B68E-3D7999BDC460}" destId="{218BC513-6598-4CDF-B9D5-A39098FEE127}" srcOrd="0" destOrd="0" presId="urn:microsoft.com/office/officeart/2005/8/layout/cycle6"/>
    <dgm:cxn modelId="{0E16D2D7-C669-416E-AA6B-D851344CB183}" type="presOf" srcId="{C48DF5A9-4B56-4503-9A37-DB56458BE368}" destId="{B9ECC213-F2CF-4ACA-A935-C54E31D126E0}" srcOrd="0" destOrd="0" presId="urn:microsoft.com/office/officeart/2005/8/layout/cycle6"/>
    <dgm:cxn modelId="{080F2BF0-6A57-4BA4-821D-83FD509D29CA}" srcId="{393F55C6-A0AA-49F4-A8E4-747BCA3BA2B3}" destId="{B85490C9-8068-4BCE-9A66-F38B320ACE1C}" srcOrd="3" destOrd="0" parTransId="{D77C93FF-6562-4B25-8A6A-B26A3E08F303}" sibTransId="{0E207050-036E-4FC1-9D31-21E89C4B34C1}"/>
    <dgm:cxn modelId="{A8FE60B3-2E11-48A5-A8CF-379B81280255}" type="presOf" srcId="{BE413590-DE16-40E2-8F3E-0BB17C6C5D32}" destId="{460F2F5E-85D2-419C-B883-74EE815A77B4}" srcOrd="0" destOrd="0" presId="urn:microsoft.com/office/officeart/2005/8/layout/cycle6"/>
    <dgm:cxn modelId="{8C0C75D3-5562-4DCE-A65D-5BA7A8B0765F}" srcId="{393F55C6-A0AA-49F4-A8E4-747BCA3BA2B3}" destId="{C48DF5A9-4B56-4503-9A37-DB56458BE368}" srcOrd="1" destOrd="0" parTransId="{622D1986-C608-49E8-B1C0-BD834B77A119}" sibTransId="{9889B9A0-53C2-4D85-AB88-E77C0107AF35}"/>
    <dgm:cxn modelId="{DF7AB3D5-9D65-420F-8592-1C3C3212A70B}" type="presOf" srcId="{9BD9B6C7-7DE2-45ED-AB6C-68E07871E068}" destId="{5CE736D7-99B5-4730-A737-58B4A0A4521D}" srcOrd="0" destOrd="0" presId="urn:microsoft.com/office/officeart/2005/8/layout/cycle6"/>
    <dgm:cxn modelId="{11D19A82-6583-4ABB-A0AB-664D0E7E8430}" type="presOf" srcId="{DAF0B385-757D-4FA9-AAC1-47D36F8F9BAE}" destId="{40082CB1-27A6-406E-B64A-6E829FD8BBBC}" srcOrd="0" destOrd="0" presId="urn:microsoft.com/office/officeart/2005/8/layout/cycle6"/>
    <dgm:cxn modelId="{44D10FA8-737D-45B4-93E5-4F812040245F}" type="presOf" srcId="{DF25AA29-6A6A-432D-9508-C12ED40D36B1}" destId="{1F770C6B-7088-4EAB-BB99-FA1E30F5A21F}" srcOrd="0" destOrd="0" presId="urn:microsoft.com/office/officeart/2005/8/layout/cycle6"/>
    <dgm:cxn modelId="{126AF5E8-6E60-4445-9EEC-ED037EB4FB32}" type="presOf" srcId="{A36FA90D-1731-4416-9538-DF45C136C00F}" destId="{15F3DD7D-FFB9-4686-8766-A46EA5ACB572}" srcOrd="0" destOrd="0" presId="urn:microsoft.com/office/officeart/2005/8/layout/cycle6"/>
    <dgm:cxn modelId="{E1570564-B4B8-44C0-B70D-6D95678DEC40}" srcId="{393F55C6-A0AA-49F4-A8E4-747BCA3BA2B3}" destId="{D7B9860D-05F6-43C4-A964-2E08FF89B319}" srcOrd="0" destOrd="0" parTransId="{76FC9ADC-A8B5-4881-891C-443CFA14E314}" sibTransId="{9BD9B6C7-7DE2-45ED-AB6C-68E07871E068}"/>
    <dgm:cxn modelId="{B2F72885-89B0-4466-8B99-023E484E3437}" type="presOf" srcId="{B85490C9-8068-4BCE-9A66-F38B320ACE1C}" destId="{F1697EA3-CE5D-4423-B362-B437E45301BC}" srcOrd="0" destOrd="0" presId="urn:microsoft.com/office/officeart/2005/8/layout/cycle6"/>
    <dgm:cxn modelId="{D4014C7B-FE16-46F4-B12D-FE80F53D640F}" srcId="{393F55C6-A0AA-49F4-A8E4-747BCA3BA2B3}" destId="{41DEAED1-E645-437A-BD52-5BEBA5EEDCB8}" srcOrd="5" destOrd="0" parTransId="{CA355CCF-3A7B-4574-AF2E-930C1E3CC9B1}" sibTransId="{A36FA90D-1731-4416-9538-DF45C136C00F}"/>
    <dgm:cxn modelId="{7E04CC17-C486-4E8D-A00C-AE5F007E714B}" type="presParOf" srcId="{D7A96DC9-46EF-4559-9180-EB0B4DF818F5}" destId="{67296889-47A4-4B2F-B887-C53A286214A6}" srcOrd="0" destOrd="0" presId="urn:microsoft.com/office/officeart/2005/8/layout/cycle6"/>
    <dgm:cxn modelId="{02BA9B1B-8699-4B67-ADB1-C9BA3ED9C121}" type="presParOf" srcId="{D7A96DC9-46EF-4559-9180-EB0B4DF818F5}" destId="{9DFB3E3D-B57D-45A9-8E2E-2CF5E1A77677}" srcOrd="1" destOrd="0" presId="urn:microsoft.com/office/officeart/2005/8/layout/cycle6"/>
    <dgm:cxn modelId="{E8887D7B-45E8-4FAA-8FB7-057A5334AC69}" type="presParOf" srcId="{D7A96DC9-46EF-4559-9180-EB0B4DF818F5}" destId="{5CE736D7-99B5-4730-A737-58B4A0A4521D}" srcOrd="2" destOrd="0" presId="urn:microsoft.com/office/officeart/2005/8/layout/cycle6"/>
    <dgm:cxn modelId="{7C980F2E-5017-4936-8DF0-C7E60305D188}" type="presParOf" srcId="{D7A96DC9-46EF-4559-9180-EB0B4DF818F5}" destId="{B9ECC213-F2CF-4ACA-A935-C54E31D126E0}" srcOrd="3" destOrd="0" presId="urn:microsoft.com/office/officeart/2005/8/layout/cycle6"/>
    <dgm:cxn modelId="{448189D3-7F7B-4887-AD2C-CB05F464ED2C}" type="presParOf" srcId="{D7A96DC9-46EF-4559-9180-EB0B4DF818F5}" destId="{9AA0972C-DF49-4895-9747-9021FC802B97}" srcOrd="4" destOrd="0" presId="urn:microsoft.com/office/officeart/2005/8/layout/cycle6"/>
    <dgm:cxn modelId="{BA2C0500-D8D6-4B4E-B7B6-C4D150F615B0}" type="presParOf" srcId="{D7A96DC9-46EF-4559-9180-EB0B4DF818F5}" destId="{C4B2277D-D7FD-4A51-9C1F-68C81DAD7E80}" srcOrd="5" destOrd="0" presId="urn:microsoft.com/office/officeart/2005/8/layout/cycle6"/>
    <dgm:cxn modelId="{0424E688-3539-47B4-B397-B0C147DD9F6D}" type="presParOf" srcId="{D7A96DC9-46EF-4559-9180-EB0B4DF818F5}" destId="{40EB513B-2F34-4D6D-9905-0AFFDFACAAD1}" srcOrd="6" destOrd="0" presId="urn:microsoft.com/office/officeart/2005/8/layout/cycle6"/>
    <dgm:cxn modelId="{9AB4229F-A1E8-4192-9E1B-B4B0D92D6DA6}" type="presParOf" srcId="{D7A96DC9-46EF-4559-9180-EB0B4DF818F5}" destId="{E1A0F39F-1613-47C6-BB7F-B2D3C369B8AC}" srcOrd="7" destOrd="0" presId="urn:microsoft.com/office/officeart/2005/8/layout/cycle6"/>
    <dgm:cxn modelId="{4E18A92B-4B55-4ADA-B106-2FFBB5552965}" type="presParOf" srcId="{D7A96DC9-46EF-4559-9180-EB0B4DF818F5}" destId="{218BC513-6598-4CDF-B9D5-A39098FEE127}" srcOrd="8" destOrd="0" presId="urn:microsoft.com/office/officeart/2005/8/layout/cycle6"/>
    <dgm:cxn modelId="{7E135FBA-0AC2-4327-B67E-9CC02F90B951}" type="presParOf" srcId="{D7A96DC9-46EF-4559-9180-EB0B4DF818F5}" destId="{F1697EA3-CE5D-4423-B362-B437E45301BC}" srcOrd="9" destOrd="0" presId="urn:microsoft.com/office/officeart/2005/8/layout/cycle6"/>
    <dgm:cxn modelId="{8C27B8C1-0FCE-494E-8ED2-A7E7EF5A6F9B}" type="presParOf" srcId="{D7A96DC9-46EF-4559-9180-EB0B4DF818F5}" destId="{C98350E8-C3AC-49BA-B5CE-E33134B9A87F}" srcOrd="10" destOrd="0" presId="urn:microsoft.com/office/officeart/2005/8/layout/cycle6"/>
    <dgm:cxn modelId="{8C1973F7-FA8C-49DE-9F3B-24894C434B52}" type="presParOf" srcId="{D7A96DC9-46EF-4559-9180-EB0B4DF818F5}" destId="{4E0ED2D9-FC92-4A5D-817A-3D188532DAA2}" srcOrd="11" destOrd="0" presId="urn:microsoft.com/office/officeart/2005/8/layout/cycle6"/>
    <dgm:cxn modelId="{8C32B368-E732-4E13-870E-38CE1C221185}" type="presParOf" srcId="{D7A96DC9-46EF-4559-9180-EB0B4DF818F5}" destId="{40082CB1-27A6-406E-B64A-6E829FD8BBBC}" srcOrd="12" destOrd="0" presId="urn:microsoft.com/office/officeart/2005/8/layout/cycle6"/>
    <dgm:cxn modelId="{E83F0C11-50FA-45C8-B730-5A0A3E87D7C0}" type="presParOf" srcId="{D7A96DC9-46EF-4559-9180-EB0B4DF818F5}" destId="{005B095B-AB82-45F6-8C44-C0DD8CC3E5C3}" srcOrd="13" destOrd="0" presId="urn:microsoft.com/office/officeart/2005/8/layout/cycle6"/>
    <dgm:cxn modelId="{3AAEC021-51F5-4178-9E6F-D6BD42B5500E}" type="presParOf" srcId="{D7A96DC9-46EF-4559-9180-EB0B4DF818F5}" destId="{460F2F5E-85D2-419C-B883-74EE815A77B4}" srcOrd="14" destOrd="0" presId="urn:microsoft.com/office/officeart/2005/8/layout/cycle6"/>
    <dgm:cxn modelId="{EB029322-6DDD-46E5-B924-72DF414D07B1}" type="presParOf" srcId="{D7A96DC9-46EF-4559-9180-EB0B4DF818F5}" destId="{F47B3518-5420-4127-84D5-98F4D4F498FC}" srcOrd="15" destOrd="0" presId="urn:microsoft.com/office/officeart/2005/8/layout/cycle6"/>
    <dgm:cxn modelId="{3E07A852-5C3D-46BD-BF26-A0F13A447DE2}" type="presParOf" srcId="{D7A96DC9-46EF-4559-9180-EB0B4DF818F5}" destId="{A8F332DD-DC73-42DE-9373-D1254626559E}" srcOrd="16" destOrd="0" presId="urn:microsoft.com/office/officeart/2005/8/layout/cycle6"/>
    <dgm:cxn modelId="{2513773E-216D-4FAC-A696-9B3EE4B9EB6D}" type="presParOf" srcId="{D7A96DC9-46EF-4559-9180-EB0B4DF818F5}" destId="{15F3DD7D-FFB9-4686-8766-A46EA5ACB572}" srcOrd="17" destOrd="0" presId="urn:microsoft.com/office/officeart/2005/8/layout/cycle6"/>
    <dgm:cxn modelId="{76042A51-BAF3-4125-AD83-356CDCE5F9C2}" type="presParOf" srcId="{D7A96DC9-46EF-4559-9180-EB0B4DF818F5}" destId="{189887C2-AE17-4C96-A20F-A88A802BAD30}" srcOrd="18" destOrd="0" presId="urn:microsoft.com/office/officeart/2005/8/layout/cycle6"/>
    <dgm:cxn modelId="{A50481CD-22AE-4E9E-A31C-218B8EEB7482}" type="presParOf" srcId="{D7A96DC9-46EF-4559-9180-EB0B4DF818F5}" destId="{16BC2159-64A4-45CA-9F6E-0C07D0996B69}" srcOrd="19" destOrd="0" presId="urn:microsoft.com/office/officeart/2005/8/layout/cycle6"/>
    <dgm:cxn modelId="{37F8DFFC-CB5A-4BE6-AE6D-4351A0B52AD3}" type="presParOf" srcId="{D7A96DC9-46EF-4559-9180-EB0B4DF818F5}" destId="{1F770C6B-7088-4EAB-BB99-FA1E30F5A21F}" srcOrd="20"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l-SI"/>
          </a:p>
        </p:txBody>
      </p:sp>
      <p:sp>
        <p:nvSpPr>
          <p:cNvPr id="3" name="Označba mesta datum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01D0C1-25B5-4AE9-91D4-FED73058F84A}" type="datetimeFigureOut">
              <a:rPr lang="sl-SI" smtClean="0"/>
              <a:t>4.11.2015</a:t>
            </a:fld>
            <a:endParaRPr lang="sl-SI"/>
          </a:p>
        </p:txBody>
      </p:sp>
      <p:sp>
        <p:nvSpPr>
          <p:cNvPr id="4" name="Označba mesta stranske slik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l-SI"/>
          </a:p>
        </p:txBody>
      </p:sp>
      <p:sp>
        <p:nvSpPr>
          <p:cNvPr id="5" name="Označba mesta opomb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značba mesta no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l-SI"/>
          </a:p>
        </p:txBody>
      </p:sp>
      <p:sp>
        <p:nvSpPr>
          <p:cNvPr id="7" name="Označba mesta številke diapoz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84C438-CA1A-4772-AD52-AD966C551206}" type="slidenum">
              <a:rPr lang="sl-SI" smtClean="0"/>
              <a:t>‹#›</a:t>
            </a:fld>
            <a:endParaRPr lang="sl-SI"/>
          </a:p>
        </p:txBody>
      </p:sp>
    </p:spTree>
    <p:extLst>
      <p:ext uri="{BB962C8B-B14F-4D97-AF65-F5344CB8AC3E}">
        <p14:creationId xmlns:p14="http://schemas.microsoft.com/office/powerpoint/2010/main" val="2460616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In our health care system, many elements actually use the life course approach. For example, we have well developed preventive programs in the area of reproductive health and child and adolescent health. The programs are published in the Official gazette; therefore they are a part or normative framework. In the programs, we use universal approach and we consider this an important mechanism for reducing inequalities in health, as the programme is available for everyone through the national obligatory insurance.</a:t>
            </a:r>
            <a:endParaRPr lang="sl-SI"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However an evaluation carried out by the National Institute of Public Health showed that there are children and in particular adolescents that are left out of the program. A working group financed by the Norwegian financial mechanism is now working on improvements of the program in order to increase the coverage.</a:t>
            </a:r>
            <a:endParaRPr lang="sl-SI"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sl-SI"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D107D1B-B917-406A-A590-D6253F088422}" type="slidenum">
              <a:rPr lang="sl-SI" smtClean="0">
                <a:solidFill>
                  <a:prstClr val="black"/>
                </a:solidFill>
              </a:rPr>
              <a:pPr/>
              <a:t>2</a:t>
            </a:fld>
            <a:endParaRPr lang="sl-SI">
              <a:solidFill>
                <a:prstClr val="black"/>
              </a:solidFill>
            </a:endParaRPr>
          </a:p>
        </p:txBody>
      </p:sp>
    </p:spTree>
    <p:extLst>
      <p:ext uri="{BB962C8B-B14F-4D97-AF65-F5344CB8AC3E}">
        <p14:creationId xmlns:p14="http://schemas.microsoft.com/office/powerpoint/2010/main" val="3880912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4D54B6A5-4807-4241-B3FA-481D0B272A7B}" type="slidenum">
              <a:rPr lang="sl-SI" altLang="sl-SI" smtClean="0"/>
              <a:pPr eaLnBrk="1" hangingPunct="1"/>
              <a:t>3</a:t>
            </a:fld>
            <a:endParaRPr lang="sl-SI" altLang="sl-SI" smtClean="0"/>
          </a:p>
        </p:txBody>
      </p:sp>
      <p:sp>
        <p:nvSpPr>
          <p:cNvPr id="1013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sl-SI" altLang="sl-SI" dirty="0" err="1" smtClean="0">
                <a:latin typeface="Arial" pitchFamily="34" charset="0"/>
              </a:rPr>
              <a:t>This</a:t>
            </a:r>
            <a:r>
              <a:rPr lang="sl-SI" altLang="sl-SI" dirty="0" smtClean="0">
                <a:latin typeface="Arial" pitchFamily="34" charset="0"/>
              </a:rPr>
              <a:t> </a:t>
            </a:r>
            <a:r>
              <a:rPr lang="sl-SI" altLang="sl-SI" dirty="0" err="1" smtClean="0">
                <a:latin typeface="Arial" pitchFamily="34" charset="0"/>
              </a:rPr>
              <a:t>slide</a:t>
            </a:r>
            <a:r>
              <a:rPr lang="sl-SI" altLang="sl-SI" dirty="0" smtClean="0">
                <a:latin typeface="Arial" pitchFamily="34" charset="0"/>
              </a:rPr>
              <a:t> </a:t>
            </a:r>
            <a:r>
              <a:rPr lang="sl-SI" altLang="sl-SI" dirty="0" err="1" smtClean="0">
                <a:latin typeface="Arial" pitchFamily="34" charset="0"/>
              </a:rPr>
              <a:t>shows</a:t>
            </a:r>
            <a:r>
              <a:rPr lang="sl-SI" altLang="sl-SI" dirty="0" smtClean="0">
                <a:latin typeface="Arial" pitchFamily="34" charset="0"/>
              </a:rPr>
              <a:t> </a:t>
            </a:r>
            <a:r>
              <a:rPr lang="sl-SI" altLang="sl-SI" dirty="0" err="1" smtClean="0">
                <a:latin typeface="Arial" pitchFamily="34" charset="0"/>
              </a:rPr>
              <a:t>the</a:t>
            </a:r>
            <a:r>
              <a:rPr lang="sl-SI" altLang="sl-SI" dirty="0" smtClean="0">
                <a:latin typeface="Arial" pitchFamily="34" charset="0"/>
              </a:rPr>
              <a:t> </a:t>
            </a:r>
            <a:r>
              <a:rPr lang="sl-SI" altLang="sl-SI" dirty="0" err="1" smtClean="0">
                <a:latin typeface="Arial" pitchFamily="34" charset="0"/>
              </a:rPr>
              <a:t>location</a:t>
            </a:r>
            <a:r>
              <a:rPr lang="sl-SI" altLang="sl-SI" dirty="0" smtClean="0">
                <a:latin typeface="Arial" pitchFamily="34" charset="0"/>
              </a:rPr>
              <a:t> </a:t>
            </a:r>
            <a:r>
              <a:rPr lang="sl-SI" altLang="sl-SI" dirty="0" err="1" smtClean="0">
                <a:latin typeface="Arial" pitchFamily="34" charset="0"/>
              </a:rPr>
              <a:t>of</a:t>
            </a:r>
            <a:r>
              <a:rPr lang="sl-SI" altLang="sl-SI" dirty="0" smtClean="0">
                <a:latin typeface="Arial" pitchFamily="34" charset="0"/>
              </a:rPr>
              <a:t> </a:t>
            </a:r>
            <a:r>
              <a:rPr lang="sl-SI" altLang="sl-SI" dirty="0" err="1" smtClean="0">
                <a:latin typeface="Arial" pitchFamily="34" charset="0"/>
              </a:rPr>
              <a:t>child</a:t>
            </a:r>
            <a:r>
              <a:rPr lang="sl-SI" altLang="sl-SI" dirty="0" smtClean="0">
                <a:latin typeface="Arial" pitchFamily="34" charset="0"/>
              </a:rPr>
              <a:t> </a:t>
            </a:r>
            <a:r>
              <a:rPr lang="sl-SI" altLang="sl-SI" dirty="0" err="1" smtClean="0">
                <a:latin typeface="Arial" pitchFamily="34" charset="0"/>
              </a:rPr>
              <a:t>and</a:t>
            </a:r>
            <a:r>
              <a:rPr lang="sl-SI" altLang="sl-SI" dirty="0" smtClean="0">
                <a:latin typeface="Arial" pitchFamily="34" charset="0"/>
              </a:rPr>
              <a:t> </a:t>
            </a:r>
            <a:r>
              <a:rPr lang="sl-SI" altLang="sl-SI" dirty="0" err="1" smtClean="0">
                <a:latin typeface="Arial" pitchFamily="34" charset="0"/>
              </a:rPr>
              <a:t>adolescents</a:t>
            </a:r>
            <a:r>
              <a:rPr lang="sl-SI" altLang="sl-SI" dirty="0" smtClean="0">
                <a:latin typeface="Arial" pitchFamily="34" charset="0"/>
              </a:rPr>
              <a:t> </a:t>
            </a:r>
            <a:r>
              <a:rPr lang="sl-SI" altLang="sl-SI" dirty="0" err="1" smtClean="0">
                <a:latin typeface="Arial" pitchFamily="34" charset="0"/>
              </a:rPr>
              <a:t>health</a:t>
            </a:r>
            <a:r>
              <a:rPr lang="sl-SI" altLang="sl-SI" dirty="0" smtClean="0">
                <a:latin typeface="Arial" pitchFamily="34" charset="0"/>
              </a:rPr>
              <a:t> </a:t>
            </a:r>
            <a:r>
              <a:rPr lang="sl-SI" altLang="sl-SI" dirty="0" err="1" smtClean="0">
                <a:latin typeface="Arial" pitchFamily="34" charset="0"/>
              </a:rPr>
              <a:t>services</a:t>
            </a:r>
            <a:r>
              <a:rPr lang="sl-SI" altLang="sl-SI" baseline="0" dirty="0" smtClean="0">
                <a:latin typeface="Arial" pitchFamily="34" charset="0"/>
              </a:rPr>
              <a:t> in </a:t>
            </a:r>
            <a:r>
              <a:rPr lang="sl-SI" altLang="sl-SI" baseline="0" dirty="0" err="1" smtClean="0">
                <a:latin typeface="Arial" pitchFamily="34" charset="0"/>
              </a:rPr>
              <a:t>Slovenia</a:t>
            </a:r>
            <a:r>
              <a:rPr lang="sl-SI" altLang="sl-SI" baseline="0" dirty="0" smtClean="0">
                <a:latin typeface="Arial" pitchFamily="34" charset="0"/>
              </a:rPr>
              <a:t>. </a:t>
            </a:r>
            <a:r>
              <a:rPr lang="sl-SI" altLang="sl-SI" baseline="0" dirty="0" err="1" smtClean="0">
                <a:latin typeface="Arial" pitchFamily="34" charset="0"/>
              </a:rPr>
              <a:t>The</a:t>
            </a:r>
            <a:r>
              <a:rPr lang="sl-SI" altLang="sl-SI" baseline="0" dirty="0" smtClean="0">
                <a:latin typeface="Arial" pitchFamily="34" charset="0"/>
              </a:rPr>
              <a:t> </a:t>
            </a:r>
            <a:r>
              <a:rPr lang="sl-SI" altLang="sl-SI" baseline="0" dirty="0" err="1" smtClean="0">
                <a:latin typeface="Arial" pitchFamily="34" charset="0"/>
              </a:rPr>
              <a:t>services</a:t>
            </a:r>
            <a:r>
              <a:rPr lang="sl-SI" altLang="sl-SI" baseline="0" dirty="0" smtClean="0">
                <a:latin typeface="Arial" pitchFamily="34" charset="0"/>
              </a:rPr>
              <a:t> is </a:t>
            </a:r>
            <a:r>
              <a:rPr lang="sl-SI" altLang="sl-SI" baseline="0" dirty="0" err="1" smtClean="0">
                <a:latin typeface="Arial" pitchFamily="34" charset="0"/>
              </a:rPr>
              <a:t>based</a:t>
            </a:r>
            <a:r>
              <a:rPr lang="sl-SI" altLang="sl-SI" baseline="0" dirty="0" smtClean="0">
                <a:latin typeface="Arial" pitchFamily="34" charset="0"/>
              </a:rPr>
              <a:t> on </a:t>
            </a:r>
            <a:r>
              <a:rPr lang="sl-SI" altLang="sl-SI" baseline="0" dirty="0" err="1" smtClean="0">
                <a:latin typeface="Arial" pitchFamily="34" charset="0"/>
              </a:rPr>
              <a:t>primary</a:t>
            </a:r>
            <a:r>
              <a:rPr lang="sl-SI" altLang="sl-SI" baseline="0" dirty="0" smtClean="0">
                <a:latin typeface="Arial" pitchFamily="34" charset="0"/>
              </a:rPr>
              <a:t> </a:t>
            </a:r>
            <a:r>
              <a:rPr lang="sl-SI" altLang="sl-SI" baseline="0" dirty="0" err="1" smtClean="0">
                <a:latin typeface="Arial" pitchFamily="34" charset="0"/>
              </a:rPr>
              <a:t>care</a:t>
            </a:r>
            <a:r>
              <a:rPr lang="sl-SI" altLang="sl-SI" baseline="0" dirty="0" smtClean="0">
                <a:latin typeface="Arial" pitchFamily="34" charset="0"/>
              </a:rPr>
              <a:t> </a:t>
            </a:r>
            <a:r>
              <a:rPr lang="sl-SI" altLang="sl-SI" baseline="0" dirty="0" err="1" smtClean="0">
                <a:latin typeface="Arial" pitchFamily="34" charset="0"/>
              </a:rPr>
              <a:t>services</a:t>
            </a:r>
            <a:r>
              <a:rPr lang="sl-SI" altLang="sl-SI" baseline="0" dirty="0" smtClean="0">
                <a:latin typeface="Arial" pitchFamily="34" charset="0"/>
              </a:rPr>
              <a:t> </a:t>
            </a:r>
            <a:r>
              <a:rPr lang="sl-SI" altLang="sl-SI" baseline="0" dirty="0" err="1" smtClean="0">
                <a:latin typeface="Arial" pitchFamily="34" charset="0"/>
              </a:rPr>
              <a:t>provided</a:t>
            </a:r>
            <a:r>
              <a:rPr lang="sl-SI" altLang="sl-SI" baseline="0" dirty="0" smtClean="0">
                <a:latin typeface="Arial" pitchFamily="34" charset="0"/>
              </a:rPr>
              <a:t> </a:t>
            </a:r>
            <a:r>
              <a:rPr lang="sl-SI" altLang="sl-SI" baseline="0" dirty="0" err="1" smtClean="0">
                <a:latin typeface="Arial" pitchFamily="34" charset="0"/>
              </a:rPr>
              <a:t>by</a:t>
            </a:r>
            <a:r>
              <a:rPr lang="sl-SI" altLang="sl-SI" baseline="0" dirty="0" smtClean="0">
                <a:latin typeface="Arial" pitchFamily="34" charset="0"/>
              </a:rPr>
              <a:t> </a:t>
            </a:r>
            <a:r>
              <a:rPr lang="sl-SI" altLang="sl-SI" baseline="0" dirty="0" err="1" smtClean="0">
                <a:latin typeface="Arial" pitchFamily="34" charset="0"/>
              </a:rPr>
              <a:t>paediatricians</a:t>
            </a:r>
            <a:r>
              <a:rPr lang="sl-SI" altLang="sl-SI" baseline="0" dirty="0" smtClean="0">
                <a:latin typeface="Arial" pitchFamily="34" charset="0"/>
              </a:rPr>
              <a:t>. </a:t>
            </a:r>
            <a:r>
              <a:rPr lang="sl-SI" altLang="sl-SI" baseline="0" dirty="0" err="1" smtClean="0">
                <a:latin typeface="Arial" pitchFamily="34" charset="0"/>
              </a:rPr>
              <a:t>They</a:t>
            </a:r>
            <a:r>
              <a:rPr lang="sl-SI" altLang="sl-SI" baseline="0" dirty="0" smtClean="0">
                <a:latin typeface="Arial" pitchFamily="34" charset="0"/>
              </a:rPr>
              <a:t> </a:t>
            </a:r>
            <a:r>
              <a:rPr lang="sl-SI" altLang="sl-SI" baseline="0" dirty="0" err="1" smtClean="0">
                <a:latin typeface="Arial" pitchFamily="34" charset="0"/>
              </a:rPr>
              <a:t>provide</a:t>
            </a:r>
            <a:r>
              <a:rPr lang="sl-SI" altLang="sl-SI" baseline="0" dirty="0" smtClean="0">
                <a:latin typeface="Arial" pitchFamily="34" charset="0"/>
              </a:rPr>
              <a:t> </a:t>
            </a:r>
            <a:r>
              <a:rPr lang="sl-SI" altLang="sl-SI" baseline="0" dirty="0" err="1" smtClean="0">
                <a:latin typeface="Arial" pitchFamily="34" charset="0"/>
              </a:rPr>
              <a:t>curative</a:t>
            </a:r>
            <a:r>
              <a:rPr lang="sl-SI" altLang="sl-SI" baseline="0" dirty="0" smtClean="0">
                <a:latin typeface="Arial" pitchFamily="34" charset="0"/>
              </a:rPr>
              <a:t>, </a:t>
            </a:r>
            <a:r>
              <a:rPr lang="sl-SI" altLang="sl-SI" baseline="0" dirty="0" err="1" smtClean="0">
                <a:latin typeface="Arial" pitchFamily="34" charset="0"/>
              </a:rPr>
              <a:t>services</a:t>
            </a:r>
            <a:r>
              <a:rPr lang="sl-SI" altLang="sl-SI" baseline="0" dirty="0" smtClean="0">
                <a:latin typeface="Arial" pitchFamily="34" charset="0"/>
              </a:rPr>
              <a:t>, preventive </a:t>
            </a:r>
            <a:r>
              <a:rPr lang="sl-SI" altLang="sl-SI" baseline="0" dirty="0" err="1" smtClean="0">
                <a:latin typeface="Arial" pitchFamily="34" charset="0"/>
              </a:rPr>
              <a:t>services</a:t>
            </a:r>
            <a:r>
              <a:rPr lang="sl-SI" altLang="sl-SI" baseline="0" dirty="0" smtClean="0">
                <a:latin typeface="Arial" pitchFamily="34" charset="0"/>
              </a:rPr>
              <a:t> as </a:t>
            </a:r>
            <a:r>
              <a:rPr lang="sl-SI" altLang="sl-SI" baseline="0" dirty="0" err="1" smtClean="0">
                <a:latin typeface="Arial" pitchFamily="34" charset="0"/>
              </a:rPr>
              <a:t>well</a:t>
            </a:r>
            <a:r>
              <a:rPr lang="sl-SI" altLang="sl-SI" baseline="0" dirty="0" smtClean="0">
                <a:latin typeface="Arial" pitchFamily="34" charset="0"/>
              </a:rPr>
              <a:t> as </a:t>
            </a:r>
            <a:r>
              <a:rPr lang="sl-SI" altLang="sl-SI" baseline="0" dirty="0" err="1" smtClean="0">
                <a:latin typeface="Arial" pitchFamily="34" charset="0"/>
              </a:rPr>
              <a:t>immunization</a:t>
            </a:r>
            <a:r>
              <a:rPr lang="sl-SI" altLang="sl-SI" baseline="0" dirty="0" smtClean="0">
                <a:latin typeface="Arial" pitchFamily="34" charset="0"/>
              </a:rPr>
              <a:t>. </a:t>
            </a:r>
            <a:endParaRPr lang="sl-SI" altLang="sl-SI" dirty="0" smtClean="0">
              <a:latin typeface="Arial" pitchFamily="34" charset="0"/>
            </a:endParaRPr>
          </a:p>
        </p:txBody>
      </p:sp>
    </p:spTree>
    <p:extLst>
      <p:ext uri="{BB962C8B-B14F-4D97-AF65-F5344CB8AC3E}">
        <p14:creationId xmlns:p14="http://schemas.microsoft.com/office/powerpoint/2010/main" val="20274552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sl-SI" dirty="0" smtClean="0"/>
              <a:t>I </a:t>
            </a:r>
            <a:r>
              <a:rPr lang="sl-SI" dirty="0" err="1" smtClean="0"/>
              <a:t>have</a:t>
            </a:r>
            <a:r>
              <a:rPr lang="sl-SI" dirty="0" smtClean="0"/>
              <a:t> </a:t>
            </a:r>
            <a:r>
              <a:rPr lang="sl-SI" dirty="0" err="1" smtClean="0"/>
              <a:t>mentioned</a:t>
            </a:r>
            <a:r>
              <a:rPr lang="sl-SI" dirty="0" smtClean="0"/>
              <a:t> </a:t>
            </a:r>
            <a:r>
              <a:rPr lang="sl-SI" dirty="0" err="1" smtClean="0"/>
              <a:t>before</a:t>
            </a:r>
            <a:r>
              <a:rPr lang="sl-SI" dirty="0" smtClean="0"/>
              <a:t> </a:t>
            </a:r>
            <a:r>
              <a:rPr lang="sl-SI" dirty="0" err="1" smtClean="0"/>
              <a:t>the</a:t>
            </a:r>
            <a:r>
              <a:rPr lang="sl-SI" dirty="0" smtClean="0"/>
              <a:t> preventive </a:t>
            </a:r>
            <a:r>
              <a:rPr lang="sl-SI" dirty="0" err="1" smtClean="0"/>
              <a:t>care</a:t>
            </a:r>
            <a:r>
              <a:rPr lang="sl-SI" dirty="0" smtClean="0"/>
              <a:t> </a:t>
            </a:r>
            <a:r>
              <a:rPr lang="sl-SI" dirty="0" err="1" smtClean="0"/>
              <a:t>programme</a:t>
            </a:r>
            <a:r>
              <a:rPr lang="sl-SI" dirty="0" smtClean="0"/>
              <a:t> </a:t>
            </a:r>
            <a:r>
              <a:rPr lang="sl-SI" dirty="0" err="1" smtClean="0"/>
              <a:t>for</a:t>
            </a:r>
            <a:r>
              <a:rPr lang="sl-SI" dirty="0" smtClean="0"/>
              <a:t> </a:t>
            </a:r>
            <a:r>
              <a:rPr lang="sl-SI" dirty="0" err="1" smtClean="0"/>
              <a:t>children</a:t>
            </a:r>
            <a:r>
              <a:rPr lang="sl-SI" dirty="0" smtClean="0"/>
              <a:t> </a:t>
            </a:r>
            <a:r>
              <a:rPr lang="sl-SI" dirty="0" err="1" smtClean="0"/>
              <a:t>and</a:t>
            </a:r>
            <a:r>
              <a:rPr lang="sl-SI" dirty="0" smtClean="0"/>
              <a:t> </a:t>
            </a:r>
            <a:r>
              <a:rPr lang="sl-SI" dirty="0" err="1" smtClean="0"/>
              <a:t>adolescents</a:t>
            </a:r>
            <a:r>
              <a:rPr lang="sl-SI" dirty="0" smtClean="0"/>
              <a:t> in </a:t>
            </a:r>
            <a:r>
              <a:rPr lang="sl-SI" dirty="0" err="1" smtClean="0"/>
              <a:t>Slovenia</a:t>
            </a:r>
            <a:r>
              <a:rPr lang="sl-SI" dirty="0" smtClean="0"/>
              <a:t>. On </a:t>
            </a:r>
            <a:r>
              <a:rPr lang="sl-SI" dirty="0" err="1" smtClean="0"/>
              <a:t>this</a:t>
            </a:r>
            <a:r>
              <a:rPr lang="sl-SI" dirty="0" smtClean="0"/>
              <a:t> </a:t>
            </a:r>
            <a:r>
              <a:rPr lang="sl-SI" dirty="0" err="1" smtClean="0"/>
              <a:t>slide</a:t>
            </a:r>
            <a:r>
              <a:rPr lang="sl-SI" dirty="0" smtClean="0"/>
              <a:t> I show </a:t>
            </a:r>
            <a:r>
              <a:rPr lang="sl-SI" dirty="0" err="1" smtClean="0"/>
              <a:t>the</a:t>
            </a:r>
            <a:r>
              <a:rPr lang="sl-SI" dirty="0" smtClean="0"/>
              <a:t> </a:t>
            </a:r>
            <a:r>
              <a:rPr lang="sl-SI" dirty="0" err="1" smtClean="0"/>
              <a:t>proportion</a:t>
            </a:r>
            <a:r>
              <a:rPr lang="sl-SI" dirty="0" smtClean="0"/>
              <a:t> </a:t>
            </a:r>
            <a:r>
              <a:rPr lang="sl-SI" dirty="0" err="1" smtClean="0"/>
              <a:t>of</a:t>
            </a:r>
            <a:r>
              <a:rPr lang="sl-SI" dirty="0" smtClean="0"/>
              <a:t> </a:t>
            </a:r>
            <a:r>
              <a:rPr lang="sl-SI" dirty="0" err="1" smtClean="0"/>
              <a:t>children</a:t>
            </a:r>
            <a:r>
              <a:rPr lang="sl-SI" dirty="0" smtClean="0"/>
              <a:t> </a:t>
            </a:r>
            <a:r>
              <a:rPr lang="sl-SI" dirty="0" err="1" smtClean="0"/>
              <a:t>having</a:t>
            </a:r>
            <a:r>
              <a:rPr lang="sl-SI" dirty="0" smtClean="0"/>
              <a:t> preventive </a:t>
            </a:r>
            <a:r>
              <a:rPr lang="sl-SI" dirty="0" err="1" smtClean="0"/>
              <a:t>health-check</a:t>
            </a:r>
            <a:r>
              <a:rPr lang="sl-SI" baseline="0" dirty="0" smtClean="0"/>
              <a:t> at </a:t>
            </a:r>
            <a:r>
              <a:rPr lang="sl-SI" baseline="0" dirty="0" err="1" smtClean="0"/>
              <a:t>different</a:t>
            </a:r>
            <a:r>
              <a:rPr lang="sl-SI" baseline="0" dirty="0" smtClean="0"/>
              <a:t> </a:t>
            </a:r>
            <a:r>
              <a:rPr lang="sl-SI" baseline="0" dirty="0" err="1" smtClean="0"/>
              <a:t>ages</a:t>
            </a:r>
            <a:r>
              <a:rPr lang="sl-SI" baseline="0" dirty="0" smtClean="0"/>
              <a:t>. </a:t>
            </a:r>
            <a:r>
              <a:rPr lang="sl-SI" dirty="0" smtClean="0"/>
              <a:t> </a:t>
            </a:r>
            <a:endParaRPr lang="sl-SI" dirty="0"/>
          </a:p>
        </p:txBody>
      </p:sp>
      <p:sp>
        <p:nvSpPr>
          <p:cNvPr id="4" name="Označba mesta številke diapozitiva 3"/>
          <p:cNvSpPr>
            <a:spLocks noGrp="1"/>
          </p:cNvSpPr>
          <p:nvPr>
            <p:ph type="sldNum" sz="quarter" idx="10"/>
          </p:nvPr>
        </p:nvSpPr>
        <p:spPr/>
        <p:txBody>
          <a:bodyPr/>
          <a:lstStyle/>
          <a:p>
            <a:pPr>
              <a:defRPr/>
            </a:pPr>
            <a:fld id="{C7BCEB2A-038C-4EFF-BE92-5E0974619DDE}" type="slidenum">
              <a:rPr lang="fr-FR" smtClean="0"/>
              <a:pPr>
                <a:defRPr/>
              </a:pPr>
              <a:t>10</a:t>
            </a:fld>
            <a:endParaRPr lang="fr-FR"/>
          </a:p>
        </p:txBody>
      </p:sp>
    </p:spTree>
    <p:extLst>
      <p:ext uri="{BB962C8B-B14F-4D97-AF65-F5344CB8AC3E}">
        <p14:creationId xmlns:p14="http://schemas.microsoft.com/office/powerpoint/2010/main" val="10522145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sl-SI" dirty="0"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fld id="{87567E51-C0EA-4C77-956F-65AA40474524}" type="slidenum">
              <a:rPr lang="sl-SI" smtClean="0">
                <a:latin typeface="Calibri" pitchFamily="34" charset="0"/>
              </a:rPr>
              <a:pPr eaLnBrk="1" fontAlgn="base" hangingPunct="1">
                <a:spcBef>
                  <a:spcPct val="0"/>
                </a:spcBef>
                <a:spcAft>
                  <a:spcPct val="0"/>
                </a:spcAft>
              </a:pPr>
              <a:t>15</a:t>
            </a:fld>
            <a:endParaRPr lang="sl-SI" smtClean="0">
              <a:latin typeface="Calibri" pitchFamily="34" charset="0"/>
            </a:endParaRPr>
          </a:p>
        </p:txBody>
      </p:sp>
    </p:spTree>
    <p:extLst>
      <p:ext uri="{BB962C8B-B14F-4D97-AF65-F5344CB8AC3E}">
        <p14:creationId xmlns:p14="http://schemas.microsoft.com/office/powerpoint/2010/main" val="2325572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sl-SI" smtClean="0"/>
              <a:t>Uredite slog naslova matrice</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sl-SI" smtClean="0"/>
              <a:t>Uredite slog podnaslova matrice</a:t>
            </a:r>
            <a:endParaRPr lang="en-US" dirty="0"/>
          </a:p>
        </p:txBody>
      </p:sp>
      <p:sp>
        <p:nvSpPr>
          <p:cNvPr id="4" name="Date Placeholder 3"/>
          <p:cNvSpPr>
            <a:spLocks noGrp="1"/>
          </p:cNvSpPr>
          <p:nvPr>
            <p:ph type="dt" sz="half" idx="10"/>
          </p:nvPr>
        </p:nvSpPr>
        <p:spPr/>
        <p:txBody>
          <a:bodyPr/>
          <a:lstStyle/>
          <a:p>
            <a:fld id="{7A036AE2-21AB-4BD9-8C06-27BB6C7BEAD0}" type="datetimeFigureOut">
              <a:rPr lang="sl-SI" smtClean="0"/>
              <a:pPr/>
              <a:t>4.11.2015</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1834C551-DFFA-4703-9024-A9897A4DEC0C}" type="slidenum">
              <a:rPr lang="sl-SI" smtClean="0"/>
              <a:pPr/>
              <a:t>‹#›</a:t>
            </a:fld>
            <a:endParaRPr lang="sl-SI"/>
          </a:p>
        </p:txBody>
      </p:sp>
    </p:spTree>
    <p:extLst>
      <p:ext uri="{BB962C8B-B14F-4D97-AF65-F5344CB8AC3E}">
        <p14:creationId xmlns:p14="http://schemas.microsoft.com/office/powerpoint/2010/main" val="1415983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3" name="Vertical Text Placeholder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7A036AE2-21AB-4BD9-8C06-27BB6C7BEAD0}" type="datetimeFigureOut">
              <a:rPr lang="sl-SI" smtClean="0"/>
              <a:pPr/>
              <a:t>4.11.2015</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1834C551-DFFA-4703-9024-A9897A4DEC0C}" type="slidenum">
              <a:rPr lang="sl-SI" smtClean="0"/>
              <a:pPr/>
              <a:t>‹#›</a:t>
            </a:fld>
            <a:endParaRPr lang="sl-SI"/>
          </a:p>
        </p:txBody>
      </p:sp>
    </p:spTree>
    <p:extLst>
      <p:ext uri="{BB962C8B-B14F-4D97-AF65-F5344CB8AC3E}">
        <p14:creationId xmlns:p14="http://schemas.microsoft.com/office/powerpoint/2010/main" val="4130615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sl-SI" smtClean="0"/>
              <a:t>Uredite slog naslova matrice</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Date Placeholder 3"/>
          <p:cNvSpPr>
            <a:spLocks noGrp="1"/>
          </p:cNvSpPr>
          <p:nvPr>
            <p:ph type="dt" sz="half" idx="10"/>
          </p:nvPr>
        </p:nvSpPr>
        <p:spPr/>
        <p:txBody>
          <a:bodyPr/>
          <a:lstStyle/>
          <a:p>
            <a:fld id="{7A036AE2-21AB-4BD9-8C06-27BB6C7BEAD0}" type="datetimeFigureOut">
              <a:rPr lang="sl-SI" smtClean="0"/>
              <a:pPr/>
              <a:t>4.11.2015</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1834C551-DFFA-4703-9024-A9897A4DEC0C}" type="slidenum">
              <a:rPr lang="sl-SI" smtClean="0"/>
              <a:pPr/>
              <a:t>‹#›</a:t>
            </a:fld>
            <a:endParaRPr lang="sl-SI"/>
          </a:p>
        </p:txBody>
      </p:sp>
    </p:spTree>
    <p:extLst>
      <p:ext uri="{BB962C8B-B14F-4D97-AF65-F5344CB8AC3E}">
        <p14:creationId xmlns:p14="http://schemas.microsoft.com/office/powerpoint/2010/main" val="28040160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sl-SI" smtClean="0"/>
              <a:t>Uredite slog naslova matrice</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sl-SI" smtClean="0"/>
              <a:t>Uredite slog podnaslova matrice</a:t>
            </a:r>
            <a:endParaRPr lang="en-US" dirty="0"/>
          </a:p>
        </p:txBody>
      </p:sp>
      <p:sp>
        <p:nvSpPr>
          <p:cNvPr id="4" name="Date Placeholder 3"/>
          <p:cNvSpPr>
            <a:spLocks noGrp="1"/>
          </p:cNvSpPr>
          <p:nvPr>
            <p:ph type="dt" sz="half" idx="10"/>
          </p:nvPr>
        </p:nvSpPr>
        <p:spPr/>
        <p:txBody>
          <a:bodyPr/>
          <a:lstStyle/>
          <a:p>
            <a:fld id="{7A036AE2-21AB-4BD9-8C06-27BB6C7BEAD0}" type="datetimeFigureOut">
              <a:rPr lang="sl-SI" smtClean="0"/>
              <a:pPr/>
              <a:t>4.11.2015</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1834C551-DFFA-4703-9024-A9897A4DEC0C}" type="slidenum">
              <a:rPr lang="sl-SI" smtClean="0"/>
              <a:pPr/>
              <a:t>‹#›</a:t>
            </a:fld>
            <a:endParaRPr lang="sl-SI"/>
          </a:p>
        </p:txBody>
      </p:sp>
    </p:spTree>
    <p:extLst>
      <p:ext uri="{BB962C8B-B14F-4D97-AF65-F5344CB8AC3E}">
        <p14:creationId xmlns:p14="http://schemas.microsoft.com/office/powerpoint/2010/main" val="12181011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7A036AE2-21AB-4BD9-8C06-27BB6C7BEAD0}" type="datetimeFigureOut">
              <a:rPr lang="sl-SI" smtClean="0"/>
              <a:pPr/>
              <a:t>4.11.2015</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1834C551-DFFA-4703-9024-A9897A4DEC0C}" type="slidenum">
              <a:rPr lang="sl-SI" smtClean="0"/>
              <a:pPr/>
              <a:t>‹#›</a:t>
            </a:fld>
            <a:endParaRPr lang="sl-SI"/>
          </a:p>
        </p:txBody>
      </p:sp>
    </p:spTree>
    <p:extLst>
      <p:ext uri="{BB962C8B-B14F-4D97-AF65-F5344CB8AC3E}">
        <p14:creationId xmlns:p14="http://schemas.microsoft.com/office/powerpoint/2010/main" val="2806636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sl-SI" smtClean="0"/>
              <a:t>Uredite slog naslova matrice</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7A036AE2-21AB-4BD9-8C06-27BB6C7BEAD0}" type="datetimeFigureOut">
              <a:rPr lang="sl-SI" smtClean="0"/>
              <a:pPr/>
              <a:t>4.11.2015</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1834C551-DFFA-4703-9024-A9897A4DEC0C}" type="slidenum">
              <a:rPr lang="sl-SI" smtClean="0"/>
              <a:pPr/>
              <a:t>‹#›</a:t>
            </a:fld>
            <a:endParaRPr lang="sl-SI"/>
          </a:p>
        </p:txBody>
      </p:sp>
    </p:spTree>
    <p:extLst>
      <p:ext uri="{BB962C8B-B14F-4D97-AF65-F5344CB8AC3E}">
        <p14:creationId xmlns:p14="http://schemas.microsoft.com/office/powerpoint/2010/main" val="22747013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p:txBody>
          <a:bodyPr/>
          <a:lstStyle/>
          <a:p>
            <a:fld id="{7A036AE2-21AB-4BD9-8C06-27BB6C7BEAD0}" type="datetimeFigureOut">
              <a:rPr lang="sl-SI" smtClean="0"/>
              <a:pPr/>
              <a:t>4.11.2015</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1834C551-DFFA-4703-9024-A9897A4DEC0C}" type="slidenum">
              <a:rPr lang="sl-SI" smtClean="0"/>
              <a:pPr/>
              <a:t>‹#›</a:t>
            </a:fld>
            <a:endParaRPr lang="sl-SI"/>
          </a:p>
        </p:txBody>
      </p:sp>
    </p:spTree>
    <p:extLst>
      <p:ext uri="{BB962C8B-B14F-4D97-AF65-F5344CB8AC3E}">
        <p14:creationId xmlns:p14="http://schemas.microsoft.com/office/powerpoint/2010/main" val="40080876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Primerjav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l-SI" smtClean="0"/>
              <a:t>Uredite sloge besedila matrice</a:t>
            </a:r>
          </a:p>
        </p:txBody>
      </p:sp>
      <p:sp>
        <p:nvSpPr>
          <p:cNvPr id="4" name="Content Placeholder 3"/>
          <p:cNvSpPr>
            <a:spLocks noGrp="1"/>
          </p:cNvSpPr>
          <p:nvPr>
            <p:ph sz="half" idx="2"/>
          </p:nvPr>
        </p:nvSpPr>
        <p:spPr>
          <a:xfrm>
            <a:off x="633845" y="2507551"/>
            <a:ext cx="3867150" cy="3680525"/>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l-SI" smtClean="0"/>
              <a:t>Uredite sloge besedila matrice</a:t>
            </a:r>
          </a:p>
        </p:txBody>
      </p:sp>
      <p:sp>
        <p:nvSpPr>
          <p:cNvPr id="6" name="Content Placeholder 5"/>
          <p:cNvSpPr>
            <a:spLocks noGrp="1"/>
          </p:cNvSpPr>
          <p:nvPr>
            <p:ph sz="quarter" idx="4"/>
          </p:nvPr>
        </p:nvSpPr>
        <p:spPr>
          <a:xfrm>
            <a:off x="4629150" y="2507551"/>
            <a:ext cx="3886201" cy="3680525"/>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7" name="Date Placeholder 6"/>
          <p:cNvSpPr>
            <a:spLocks noGrp="1"/>
          </p:cNvSpPr>
          <p:nvPr>
            <p:ph type="dt" sz="half" idx="10"/>
          </p:nvPr>
        </p:nvSpPr>
        <p:spPr/>
        <p:txBody>
          <a:bodyPr/>
          <a:lstStyle/>
          <a:p>
            <a:fld id="{7A036AE2-21AB-4BD9-8C06-27BB6C7BEAD0}" type="datetimeFigureOut">
              <a:rPr lang="sl-SI" smtClean="0"/>
              <a:pPr/>
              <a:t>4.11.2015</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1834C551-DFFA-4703-9024-A9897A4DEC0C}" type="slidenum">
              <a:rPr lang="sl-SI" smtClean="0"/>
              <a:pPr/>
              <a:t>‹#›</a:t>
            </a:fld>
            <a:endParaRPr lang="sl-SI"/>
          </a:p>
        </p:txBody>
      </p:sp>
      <p:sp>
        <p:nvSpPr>
          <p:cNvPr id="10" name="Title 9"/>
          <p:cNvSpPr>
            <a:spLocks noGrp="1"/>
          </p:cNvSpPr>
          <p:nvPr>
            <p:ph type="title"/>
          </p:nvPr>
        </p:nvSpPr>
        <p:spPr/>
        <p:txBody>
          <a:bodyPr/>
          <a:lstStyle/>
          <a:p>
            <a:r>
              <a:rPr lang="sl-SI" smtClean="0"/>
              <a:t>Uredite slog naslova matrice</a:t>
            </a:r>
            <a:endParaRPr lang="en-US" dirty="0"/>
          </a:p>
        </p:txBody>
      </p:sp>
    </p:spTree>
    <p:extLst>
      <p:ext uri="{BB962C8B-B14F-4D97-AF65-F5344CB8AC3E}">
        <p14:creationId xmlns:p14="http://schemas.microsoft.com/office/powerpoint/2010/main" val="12418708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Samo naslov">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A036AE2-21AB-4BD9-8C06-27BB6C7BEAD0}" type="datetimeFigureOut">
              <a:rPr lang="sl-SI" smtClean="0"/>
              <a:pPr/>
              <a:t>4.11.2015</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1834C551-DFFA-4703-9024-A9897A4DEC0C}" type="slidenum">
              <a:rPr lang="sl-SI" smtClean="0"/>
              <a:pPr/>
              <a:t>‹#›</a:t>
            </a:fld>
            <a:endParaRPr lang="sl-SI"/>
          </a:p>
        </p:txBody>
      </p:sp>
      <p:sp>
        <p:nvSpPr>
          <p:cNvPr id="6" name="Title 5"/>
          <p:cNvSpPr>
            <a:spLocks noGrp="1"/>
          </p:cNvSpPr>
          <p:nvPr>
            <p:ph type="title"/>
          </p:nvPr>
        </p:nvSpPr>
        <p:spPr/>
        <p:txBody>
          <a:bodyPr/>
          <a:lstStyle/>
          <a:p>
            <a:r>
              <a:rPr lang="sl-SI" smtClean="0"/>
              <a:t>Uredite slog naslova matrice</a:t>
            </a:r>
            <a:endParaRPr lang="en-US"/>
          </a:p>
        </p:txBody>
      </p:sp>
    </p:spTree>
    <p:extLst>
      <p:ext uri="{BB962C8B-B14F-4D97-AF65-F5344CB8AC3E}">
        <p14:creationId xmlns:p14="http://schemas.microsoft.com/office/powerpoint/2010/main" val="29999441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036AE2-21AB-4BD9-8C06-27BB6C7BEAD0}" type="datetimeFigureOut">
              <a:rPr lang="sl-SI" smtClean="0"/>
              <a:pPr/>
              <a:t>4.11.2015</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1834C551-DFFA-4703-9024-A9897A4DEC0C}" type="slidenum">
              <a:rPr lang="sl-SI" smtClean="0"/>
              <a:pPr/>
              <a:t>‹#›</a:t>
            </a:fld>
            <a:endParaRPr lang="sl-SI"/>
          </a:p>
        </p:txBody>
      </p:sp>
    </p:spTree>
    <p:extLst>
      <p:ext uri="{BB962C8B-B14F-4D97-AF65-F5344CB8AC3E}">
        <p14:creationId xmlns:p14="http://schemas.microsoft.com/office/powerpoint/2010/main" val="29367888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sl-SI" smtClean="0"/>
              <a:t>Uredite slog naslova matrice</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sl-SI" smtClean="0"/>
              <a:t>Uredite sloge besedila matrice</a:t>
            </a:r>
          </a:p>
        </p:txBody>
      </p:sp>
      <p:sp>
        <p:nvSpPr>
          <p:cNvPr id="5" name="Date Placeholder 4"/>
          <p:cNvSpPr>
            <a:spLocks noGrp="1"/>
          </p:cNvSpPr>
          <p:nvPr>
            <p:ph type="dt" sz="half" idx="10"/>
          </p:nvPr>
        </p:nvSpPr>
        <p:spPr/>
        <p:txBody>
          <a:bodyPr/>
          <a:lstStyle/>
          <a:p>
            <a:fld id="{7A036AE2-21AB-4BD9-8C06-27BB6C7BEAD0}" type="datetimeFigureOut">
              <a:rPr lang="sl-SI" smtClean="0"/>
              <a:pPr/>
              <a:t>4.11.2015</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1834C551-DFFA-4703-9024-A9897A4DEC0C}" type="slidenum">
              <a:rPr lang="sl-SI" smtClean="0"/>
              <a:pPr/>
              <a:t>‹#›</a:t>
            </a:fld>
            <a:endParaRPr lang="sl-SI"/>
          </a:p>
        </p:txBody>
      </p:sp>
    </p:spTree>
    <p:extLst>
      <p:ext uri="{BB962C8B-B14F-4D97-AF65-F5344CB8AC3E}">
        <p14:creationId xmlns:p14="http://schemas.microsoft.com/office/powerpoint/2010/main" val="2165762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7A036AE2-21AB-4BD9-8C06-27BB6C7BEAD0}" type="datetimeFigureOut">
              <a:rPr lang="sl-SI" smtClean="0"/>
              <a:pPr/>
              <a:t>4.11.2015</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1834C551-DFFA-4703-9024-A9897A4DEC0C}" type="slidenum">
              <a:rPr lang="sl-SI" smtClean="0"/>
              <a:pPr/>
              <a:t>‹#›</a:t>
            </a:fld>
            <a:endParaRPr lang="sl-SI"/>
          </a:p>
        </p:txBody>
      </p:sp>
    </p:spTree>
    <p:extLst>
      <p:ext uri="{BB962C8B-B14F-4D97-AF65-F5344CB8AC3E}">
        <p14:creationId xmlns:p14="http://schemas.microsoft.com/office/powerpoint/2010/main" val="24910367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sl-SI" smtClean="0"/>
              <a:t>Uredite slog naslova matrice</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sl-SI" smtClean="0"/>
              <a:t>Uredite sloge besedila matrice</a:t>
            </a:r>
          </a:p>
        </p:txBody>
      </p:sp>
      <p:sp>
        <p:nvSpPr>
          <p:cNvPr id="5" name="Date Placeholder 4"/>
          <p:cNvSpPr>
            <a:spLocks noGrp="1"/>
          </p:cNvSpPr>
          <p:nvPr>
            <p:ph type="dt" sz="half" idx="10"/>
          </p:nvPr>
        </p:nvSpPr>
        <p:spPr/>
        <p:txBody>
          <a:bodyPr/>
          <a:lstStyle/>
          <a:p>
            <a:fld id="{7A036AE2-21AB-4BD9-8C06-27BB6C7BEAD0}" type="datetimeFigureOut">
              <a:rPr lang="sl-SI" smtClean="0"/>
              <a:pPr/>
              <a:t>4.11.2015</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1834C551-DFFA-4703-9024-A9897A4DEC0C}" type="slidenum">
              <a:rPr lang="sl-SI" smtClean="0"/>
              <a:pPr/>
              <a:t>‹#›</a:t>
            </a:fld>
            <a:endParaRPr lang="sl-SI"/>
          </a:p>
        </p:txBody>
      </p:sp>
    </p:spTree>
    <p:extLst>
      <p:ext uri="{BB962C8B-B14F-4D97-AF65-F5344CB8AC3E}">
        <p14:creationId xmlns:p14="http://schemas.microsoft.com/office/powerpoint/2010/main" val="28118547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3" name="Vertical Text Placeholder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7A036AE2-21AB-4BD9-8C06-27BB6C7BEAD0}" type="datetimeFigureOut">
              <a:rPr lang="sl-SI" smtClean="0"/>
              <a:pPr/>
              <a:t>4.11.2015</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1834C551-DFFA-4703-9024-A9897A4DEC0C}" type="slidenum">
              <a:rPr lang="sl-SI" smtClean="0"/>
              <a:pPr/>
              <a:t>‹#›</a:t>
            </a:fld>
            <a:endParaRPr lang="sl-SI"/>
          </a:p>
        </p:txBody>
      </p:sp>
    </p:spTree>
    <p:extLst>
      <p:ext uri="{BB962C8B-B14F-4D97-AF65-F5344CB8AC3E}">
        <p14:creationId xmlns:p14="http://schemas.microsoft.com/office/powerpoint/2010/main" val="5899716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sl-SI" smtClean="0"/>
              <a:t>Uredite slog naslova matrice</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Date Placeholder 3"/>
          <p:cNvSpPr>
            <a:spLocks noGrp="1"/>
          </p:cNvSpPr>
          <p:nvPr>
            <p:ph type="dt" sz="half" idx="10"/>
          </p:nvPr>
        </p:nvSpPr>
        <p:spPr/>
        <p:txBody>
          <a:bodyPr/>
          <a:lstStyle/>
          <a:p>
            <a:fld id="{7A036AE2-21AB-4BD9-8C06-27BB6C7BEAD0}" type="datetimeFigureOut">
              <a:rPr lang="sl-SI" smtClean="0"/>
              <a:pPr/>
              <a:t>4.11.2015</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1834C551-DFFA-4703-9024-A9897A4DEC0C}" type="slidenum">
              <a:rPr lang="sl-SI" smtClean="0"/>
              <a:pPr/>
              <a:t>‹#›</a:t>
            </a:fld>
            <a:endParaRPr lang="sl-SI"/>
          </a:p>
        </p:txBody>
      </p:sp>
    </p:spTree>
    <p:extLst>
      <p:ext uri="{BB962C8B-B14F-4D97-AF65-F5344CB8AC3E}">
        <p14:creationId xmlns:p14="http://schemas.microsoft.com/office/powerpoint/2010/main" val="22210006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sl-SI" smtClean="0"/>
              <a:t>Uredite slog naslova matrice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Uredite slog podnaslova matrice</a:t>
            </a:r>
            <a:endParaRPr lang="en-US" dirty="0"/>
          </a:p>
        </p:txBody>
      </p:sp>
      <p:sp>
        <p:nvSpPr>
          <p:cNvPr id="4" name="Date Placeholder 3"/>
          <p:cNvSpPr>
            <a:spLocks noGrp="1"/>
          </p:cNvSpPr>
          <p:nvPr>
            <p:ph type="dt" sz="half" idx="10"/>
          </p:nvPr>
        </p:nvSpPr>
        <p:spPr/>
        <p:txBody>
          <a:bodyPr/>
          <a:lstStyle/>
          <a:p>
            <a:fld id="{7A036AE2-21AB-4BD9-8C06-27BB6C7BEAD0}" type="datetimeFigureOut">
              <a:rPr lang="sl-SI" smtClean="0"/>
              <a:pPr/>
              <a:t>4.11.2015</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1834C551-DFFA-4703-9024-A9897A4DEC0C}" type="slidenum">
              <a:rPr lang="sl-SI" smtClean="0"/>
              <a:pPr/>
              <a:t>‹#›</a:t>
            </a:fld>
            <a:endParaRPr lang="sl-SI"/>
          </a:p>
        </p:txBody>
      </p:sp>
    </p:spTree>
    <p:extLst>
      <p:ext uri="{BB962C8B-B14F-4D97-AF65-F5344CB8AC3E}">
        <p14:creationId xmlns:p14="http://schemas.microsoft.com/office/powerpoint/2010/main" val="27527501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7A036AE2-21AB-4BD9-8C06-27BB6C7BEAD0}" type="datetimeFigureOut">
              <a:rPr lang="sl-SI" smtClean="0"/>
              <a:pPr/>
              <a:t>4.11.2015</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1834C551-DFFA-4703-9024-A9897A4DEC0C}" type="slidenum">
              <a:rPr lang="sl-SI" smtClean="0"/>
              <a:pPr/>
              <a:t>‹#›</a:t>
            </a:fld>
            <a:endParaRPr lang="sl-SI"/>
          </a:p>
        </p:txBody>
      </p:sp>
    </p:spTree>
    <p:extLst>
      <p:ext uri="{BB962C8B-B14F-4D97-AF65-F5344CB8AC3E}">
        <p14:creationId xmlns:p14="http://schemas.microsoft.com/office/powerpoint/2010/main" val="33131978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sl-SI" smtClean="0"/>
              <a:t>Uredite slog naslova matrice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7A036AE2-21AB-4BD9-8C06-27BB6C7BEAD0}" type="datetimeFigureOut">
              <a:rPr lang="sl-SI" smtClean="0"/>
              <a:pPr/>
              <a:t>4.11.2015</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1834C551-DFFA-4703-9024-A9897A4DEC0C}" type="slidenum">
              <a:rPr lang="sl-SI" smtClean="0"/>
              <a:pPr/>
              <a:t>‹#›</a:t>
            </a:fld>
            <a:endParaRPr lang="sl-SI"/>
          </a:p>
        </p:txBody>
      </p:sp>
    </p:spTree>
    <p:extLst>
      <p:ext uri="{BB962C8B-B14F-4D97-AF65-F5344CB8AC3E}">
        <p14:creationId xmlns:p14="http://schemas.microsoft.com/office/powerpoint/2010/main" val="317163507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sl-SI" smtClean="0"/>
              <a:t>Uredite slog naslova matrice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p:txBody>
          <a:bodyPr/>
          <a:lstStyle/>
          <a:p>
            <a:fld id="{7A036AE2-21AB-4BD9-8C06-27BB6C7BEAD0}" type="datetimeFigureOut">
              <a:rPr lang="sl-SI" smtClean="0"/>
              <a:pPr/>
              <a:t>4.11.2015</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1834C551-DFFA-4703-9024-A9897A4DEC0C}" type="slidenum">
              <a:rPr lang="sl-SI" smtClean="0"/>
              <a:pPr/>
              <a:t>‹#›</a:t>
            </a:fld>
            <a:endParaRPr lang="sl-SI"/>
          </a:p>
        </p:txBody>
      </p:sp>
    </p:spTree>
    <p:extLst>
      <p:ext uri="{BB962C8B-B14F-4D97-AF65-F5344CB8AC3E}">
        <p14:creationId xmlns:p14="http://schemas.microsoft.com/office/powerpoint/2010/main" val="821295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sl-SI" smtClean="0"/>
              <a:t>Uredite slog naslova matrice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7A036AE2-21AB-4BD9-8C06-27BB6C7BEAD0}" type="datetimeFigureOut">
              <a:rPr lang="sl-SI" smtClean="0"/>
              <a:pPr/>
              <a:t>4.11.2015</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1834C551-DFFA-4703-9024-A9897A4DEC0C}" type="slidenum">
              <a:rPr lang="sl-SI" smtClean="0"/>
              <a:pPr/>
              <a:t>‹#›</a:t>
            </a:fld>
            <a:endParaRPr lang="sl-SI"/>
          </a:p>
        </p:txBody>
      </p:sp>
    </p:spTree>
    <p:extLst>
      <p:ext uri="{BB962C8B-B14F-4D97-AF65-F5344CB8AC3E}">
        <p14:creationId xmlns:p14="http://schemas.microsoft.com/office/powerpoint/2010/main" val="34373270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sl-SI" smtClean="0"/>
              <a:t>Uredite slog naslova matrice</a:t>
            </a:r>
            <a:endParaRPr lang="en-US" dirty="0"/>
          </a:p>
        </p:txBody>
      </p:sp>
      <p:sp>
        <p:nvSpPr>
          <p:cNvPr id="3" name="Date Placeholder 2"/>
          <p:cNvSpPr>
            <a:spLocks noGrp="1"/>
          </p:cNvSpPr>
          <p:nvPr>
            <p:ph type="dt" sz="half" idx="10"/>
          </p:nvPr>
        </p:nvSpPr>
        <p:spPr/>
        <p:txBody>
          <a:bodyPr/>
          <a:lstStyle/>
          <a:p>
            <a:fld id="{7A036AE2-21AB-4BD9-8C06-27BB6C7BEAD0}" type="datetimeFigureOut">
              <a:rPr lang="sl-SI" smtClean="0"/>
              <a:pPr/>
              <a:t>4.11.2015</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1834C551-DFFA-4703-9024-A9897A4DEC0C}" type="slidenum">
              <a:rPr lang="sl-SI" smtClean="0"/>
              <a:pPr/>
              <a:t>‹#›</a:t>
            </a:fld>
            <a:endParaRPr lang="sl-SI"/>
          </a:p>
        </p:txBody>
      </p:sp>
    </p:spTree>
    <p:extLst>
      <p:ext uri="{BB962C8B-B14F-4D97-AF65-F5344CB8AC3E}">
        <p14:creationId xmlns:p14="http://schemas.microsoft.com/office/powerpoint/2010/main" val="141750647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036AE2-21AB-4BD9-8C06-27BB6C7BEAD0}" type="datetimeFigureOut">
              <a:rPr lang="sl-SI" smtClean="0"/>
              <a:pPr/>
              <a:t>4.11.2015</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1834C551-DFFA-4703-9024-A9897A4DEC0C}" type="slidenum">
              <a:rPr lang="sl-SI" smtClean="0"/>
              <a:pPr/>
              <a:t>‹#›</a:t>
            </a:fld>
            <a:endParaRPr lang="sl-SI"/>
          </a:p>
        </p:txBody>
      </p:sp>
    </p:spTree>
    <p:extLst>
      <p:ext uri="{BB962C8B-B14F-4D97-AF65-F5344CB8AC3E}">
        <p14:creationId xmlns:p14="http://schemas.microsoft.com/office/powerpoint/2010/main" val="410564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sl-SI" smtClean="0"/>
              <a:t>Uredite slog naslova matrice</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7A036AE2-21AB-4BD9-8C06-27BB6C7BEAD0}" type="datetimeFigureOut">
              <a:rPr lang="sl-SI" smtClean="0"/>
              <a:pPr/>
              <a:t>4.11.2015</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1834C551-DFFA-4703-9024-A9897A4DEC0C}" type="slidenum">
              <a:rPr lang="sl-SI" smtClean="0"/>
              <a:pPr/>
              <a:t>‹#›</a:t>
            </a:fld>
            <a:endParaRPr lang="sl-SI"/>
          </a:p>
        </p:txBody>
      </p:sp>
    </p:spTree>
    <p:extLst>
      <p:ext uri="{BB962C8B-B14F-4D97-AF65-F5344CB8AC3E}">
        <p14:creationId xmlns:p14="http://schemas.microsoft.com/office/powerpoint/2010/main" val="1524460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sl-SI" smtClean="0"/>
              <a:t>Uredite slog naslova matrice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7A036AE2-21AB-4BD9-8C06-27BB6C7BEAD0}" type="datetimeFigureOut">
              <a:rPr lang="sl-SI" smtClean="0"/>
              <a:pPr/>
              <a:t>4.11.2015</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1834C551-DFFA-4703-9024-A9897A4DEC0C}" type="slidenum">
              <a:rPr lang="sl-SI" smtClean="0"/>
              <a:pPr/>
              <a:t>‹#›</a:t>
            </a:fld>
            <a:endParaRPr lang="sl-SI"/>
          </a:p>
        </p:txBody>
      </p:sp>
    </p:spTree>
    <p:extLst>
      <p:ext uri="{BB962C8B-B14F-4D97-AF65-F5344CB8AC3E}">
        <p14:creationId xmlns:p14="http://schemas.microsoft.com/office/powerpoint/2010/main" val="148782998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sl-SI" smtClean="0"/>
              <a:t>Uredite slog naslova matrice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7A036AE2-21AB-4BD9-8C06-27BB6C7BEAD0}" type="datetimeFigureOut">
              <a:rPr lang="sl-SI" smtClean="0"/>
              <a:pPr/>
              <a:t>4.11.2015</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1834C551-DFFA-4703-9024-A9897A4DEC0C}" type="slidenum">
              <a:rPr lang="sl-SI" smtClean="0"/>
              <a:pPr/>
              <a:t>‹#›</a:t>
            </a:fld>
            <a:endParaRPr lang="sl-SI"/>
          </a:p>
        </p:txBody>
      </p:sp>
    </p:spTree>
    <p:extLst>
      <p:ext uri="{BB962C8B-B14F-4D97-AF65-F5344CB8AC3E}">
        <p14:creationId xmlns:p14="http://schemas.microsoft.com/office/powerpoint/2010/main" val="5416427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sl-SI" smtClean="0"/>
              <a:t>Uredite slog naslova matrice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7A036AE2-21AB-4BD9-8C06-27BB6C7BEAD0}" type="datetimeFigureOut">
              <a:rPr lang="sl-SI" smtClean="0"/>
              <a:pPr/>
              <a:t>4.11.2015</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1834C551-DFFA-4703-9024-A9897A4DEC0C}" type="slidenum">
              <a:rPr lang="sl-SI" smtClean="0"/>
              <a:pPr/>
              <a:t>‹#›</a:t>
            </a:fld>
            <a:endParaRPr lang="sl-SI"/>
          </a:p>
        </p:txBody>
      </p:sp>
    </p:spTree>
    <p:extLst>
      <p:ext uri="{BB962C8B-B14F-4D97-AF65-F5344CB8AC3E}">
        <p14:creationId xmlns:p14="http://schemas.microsoft.com/office/powerpoint/2010/main" val="12466428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sl-SI" smtClean="0"/>
              <a:t>Uredite slog naslova matrice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7A036AE2-21AB-4BD9-8C06-27BB6C7BEAD0}" type="datetimeFigureOut">
              <a:rPr lang="sl-SI" smtClean="0"/>
              <a:pPr/>
              <a:t>4.11.2015</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1834C551-DFFA-4703-9024-A9897A4DEC0C}" type="slidenum">
              <a:rPr lang="sl-SI" smtClean="0"/>
              <a:pPr/>
              <a:t>‹#›</a:t>
            </a:fld>
            <a:endParaRPr lang="sl-SI"/>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4108477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sl-SI" smtClean="0"/>
              <a:t>Uredite slog naslova matrice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7A036AE2-21AB-4BD9-8C06-27BB6C7BEAD0}" type="datetimeFigureOut">
              <a:rPr lang="sl-SI" smtClean="0"/>
              <a:pPr/>
              <a:t>4.11.2015</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1834C551-DFFA-4703-9024-A9897A4DEC0C}" type="slidenum">
              <a:rPr lang="sl-SI" smtClean="0"/>
              <a:pPr/>
              <a:t>‹#›</a:t>
            </a:fld>
            <a:endParaRPr lang="sl-SI"/>
          </a:p>
        </p:txBody>
      </p:sp>
    </p:spTree>
    <p:extLst>
      <p:ext uri="{BB962C8B-B14F-4D97-AF65-F5344CB8AC3E}">
        <p14:creationId xmlns:p14="http://schemas.microsoft.com/office/powerpoint/2010/main" val="120194912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Citat kartice z imenom">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sl-SI" smtClean="0"/>
              <a:t>Uredite slog naslova matrice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7A036AE2-21AB-4BD9-8C06-27BB6C7BEAD0}" type="datetimeFigureOut">
              <a:rPr lang="sl-SI" smtClean="0"/>
              <a:pPr/>
              <a:t>4.11.2015</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1834C551-DFFA-4703-9024-A9897A4DEC0C}" type="slidenum">
              <a:rPr lang="sl-SI" smtClean="0"/>
              <a:pPr/>
              <a:t>‹#›</a:t>
            </a:fld>
            <a:endParaRPr lang="sl-SI"/>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2086895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Resnično ali neresničn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sl-SI" smtClean="0"/>
              <a:t>Uredite slog naslova matrice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7A036AE2-21AB-4BD9-8C06-27BB6C7BEAD0}" type="datetimeFigureOut">
              <a:rPr lang="sl-SI" smtClean="0"/>
              <a:pPr/>
              <a:t>4.11.2015</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1834C551-DFFA-4703-9024-A9897A4DEC0C}" type="slidenum">
              <a:rPr lang="sl-SI" smtClean="0"/>
              <a:pPr/>
              <a:t>‹#›</a:t>
            </a:fld>
            <a:endParaRPr lang="sl-SI"/>
          </a:p>
        </p:txBody>
      </p:sp>
    </p:spTree>
    <p:extLst>
      <p:ext uri="{BB962C8B-B14F-4D97-AF65-F5344CB8AC3E}">
        <p14:creationId xmlns:p14="http://schemas.microsoft.com/office/powerpoint/2010/main" val="377127217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Vertical Text Placeholder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7A036AE2-21AB-4BD9-8C06-27BB6C7BEAD0}" type="datetimeFigureOut">
              <a:rPr lang="sl-SI" smtClean="0"/>
              <a:pPr/>
              <a:t>4.11.2015</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1834C551-DFFA-4703-9024-A9897A4DEC0C}" type="slidenum">
              <a:rPr lang="sl-SI" smtClean="0"/>
              <a:pPr/>
              <a:t>‹#›</a:t>
            </a:fld>
            <a:endParaRPr lang="sl-SI"/>
          </a:p>
        </p:txBody>
      </p:sp>
    </p:spTree>
    <p:extLst>
      <p:ext uri="{BB962C8B-B14F-4D97-AF65-F5344CB8AC3E}">
        <p14:creationId xmlns:p14="http://schemas.microsoft.com/office/powerpoint/2010/main" val="19446203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sl-SI" smtClean="0"/>
              <a:t>Uredite slog naslova matrice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7A036AE2-21AB-4BD9-8C06-27BB6C7BEAD0}" type="datetimeFigureOut">
              <a:rPr lang="sl-SI" smtClean="0"/>
              <a:pPr/>
              <a:t>4.11.2015</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1834C551-DFFA-4703-9024-A9897A4DEC0C}" type="slidenum">
              <a:rPr lang="sl-SI" smtClean="0"/>
              <a:pPr/>
              <a:t>‹#›</a:t>
            </a:fld>
            <a:endParaRPr lang="sl-SI"/>
          </a:p>
        </p:txBody>
      </p:sp>
    </p:spTree>
    <p:extLst>
      <p:ext uri="{BB962C8B-B14F-4D97-AF65-F5344CB8AC3E}">
        <p14:creationId xmlns:p14="http://schemas.microsoft.com/office/powerpoint/2010/main" val="3919409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p:txBody>
          <a:bodyPr/>
          <a:lstStyle/>
          <a:p>
            <a:fld id="{7A036AE2-21AB-4BD9-8C06-27BB6C7BEAD0}" type="datetimeFigureOut">
              <a:rPr lang="sl-SI" smtClean="0"/>
              <a:pPr/>
              <a:t>4.11.2015</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1834C551-DFFA-4703-9024-A9897A4DEC0C}" type="slidenum">
              <a:rPr lang="sl-SI" smtClean="0"/>
              <a:pPr/>
              <a:t>‹#›</a:t>
            </a:fld>
            <a:endParaRPr lang="sl-SI"/>
          </a:p>
        </p:txBody>
      </p:sp>
    </p:spTree>
    <p:extLst>
      <p:ext uri="{BB962C8B-B14F-4D97-AF65-F5344CB8AC3E}">
        <p14:creationId xmlns:p14="http://schemas.microsoft.com/office/powerpoint/2010/main" val="4039858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rimerjav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l-SI" smtClean="0"/>
              <a:t>Uredite sloge besedila matrice</a:t>
            </a:r>
          </a:p>
        </p:txBody>
      </p:sp>
      <p:sp>
        <p:nvSpPr>
          <p:cNvPr id="4" name="Content Placeholder 3"/>
          <p:cNvSpPr>
            <a:spLocks noGrp="1"/>
          </p:cNvSpPr>
          <p:nvPr>
            <p:ph sz="half" idx="2"/>
          </p:nvPr>
        </p:nvSpPr>
        <p:spPr>
          <a:xfrm>
            <a:off x="633845" y="2507551"/>
            <a:ext cx="3867150" cy="3680525"/>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l-SI" smtClean="0"/>
              <a:t>Uredite sloge besedila matrice</a:t>
            </a:r>
          </a:p>
        </p:txBody>
      </p:sp>
      <p:sp>
        <p:nvSpPr>
          <p:cNvPr id="6" name="Content Placeholder 5"/>
          <p:cNvSpPr>
            <a:spLocks noGrp="1"/>
          </p:cNvSpPr>
          <p:nvPr>
            <p:ph sz="quarter" idx="4"/>
          </p:nvPr>
        </p:nvSpPr>
        <p:spPr>
          <a:xfrm>
            <a:off x="4629150" y="2507551"/>
            <a:ext cx="3886201" cy="3680525"/>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7" name="Date Placeholder 6"/>
          <p:cNvSpPr>
            <a:spLocks noGrp="1"/>
          </p:cNvSpPr>
          <p:nvPr>
            <p:ph type="dt" sz="half" idx="10"/>
          </p:nvPr>
        </p:nvSpPr>
        <p:spPr/>
        <p:txBody>
          <a:bodyPr/>
          <a:lstStyle/>
          <a:p>
            <a:fld id="{7A036AE2-21AB-4BD9-8C06-27BB6C7BEAD0}" type="datetimeFigureOut">
              <a:rPr lang="sl-SI" smtClean="0"/>
              <a:pPr/>
              <a:t>4.11.2015</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1834C551-DFFA-4703-9024-A9897A4DEC0C}" type="slidenum">
              <a:rPr lang="sl-SI" smtClean="0"/>
              <a:pPr/>
              <a:t>‹#›</a:t>
            </a:fld>
            <a:endParaRPr lang="sl-SI"/>
          </a:p>
        </p:txBody>
      </p:sp>
      <p:sp>
        <p:nvSpPr>
          <p:cNvPr id="10" name="Title 9"/>
          <p:cNvSpPr>
            <a:spLocks noGrp="1"/>
          </p:cNvSpPr>
          <p:nvPr>
            <p:ph type="title"/>
          </p:nvPr>
        </p:nvSpPr>
        <p:spPr/>
        <p:txBody>
          <a:bodyPr/>
          <a:lstStyle/>
          <a:p>
            <a:r>
              <a:rPr lang="sl-SI" smtClean="0"/>
              <a:t>Uredite slog naslova matrice</a:t>
            </a:r>
            <a:endParaRPr lang="en-US" dirty="0"/>
          </a:p>
        </p:txBody>
      </p:sp>
    </p:spTree>
    <p:extLst>
      <p:ext uri="{BB962C8B-B14F-4D97-AF65-F5344CB8AC3E}">
        <p14:creationId xmlns:p14="http://schemas.microsoft.com/office/powerpoint/2010/main" val="4286272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amo naslov">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A036AE2-21AB-4BD9-8C06-27BB6C7BEAD0}" type="datetimeFigureOut">
              <a:rPr lang="sl-SI" smtClean="0"/>
              <a:pPr/>
              <a:t>4.11.2015</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1834C551-DFFA-4703-9024-A9897A4DEC0C}" type="slidenum">
              <a:rPr lang="sl-SI" smtClean="0"/>
              <a:pPr/>
              <a:t>‹#›</a:t>
            </a:fld>
            <a:endParaRPr lang="sl-SI"/>
          </a:p>
        </p:txBody>
      </p:sp>
      <p:sp>
        <p:nvSpPr>
          <p:cNvPr id="6" name="Title 5"/>
          <p:cNvSpPr>
            <a:spLocks noGrp="1"/>
          </p:cNvSpPr>
          <p:nvPr>
            <p:ph type="title"/>
          </p:nvPr>
        </p:nvSpPr>
        <p:spPr/>
        <p:txBody>
          <a:bodyPr/>
          <a:lstStyle/>
          <a:p>
            <a:r>
              <a:rPr lang="sl-SI" smtClean="0"/>
              <a:t>Uredite slog naslova matrice</a:t>
            </a:r>
            <a:endParaRPr lang="en-US"/>
          </a:p>
        </p:txBody>
      </p:sp>
    </p:spTree>
    <p:extLst>
      <p:ext uri="{BB962C8B-B14F-4D97-AF65-F5344CB8AC3E}">
        <p14:creationId xmlns:p14="http://schemas.microsoft.com/office/powerpoint/2010/main" val="1866036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036AE2-21AB-4BD9-8C06-27BB6C7BEAD0}" type="datetimeFigureOut">
              <a:rPr lang="sl-SI" smtClean="0"/>
              <a:pPr/>
              <a:t>4.11.2015</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1834C551-DFFA-4703-9024-A9897A4DEC0C}" type="slidenum">
              <a:rPr lang="sl-SI" smtClean="0"/>
              <a:pPr/>
              <a:t>‹#›</a:t>
            </a:fld>
            <a:endParaRPr lang="sl-SI"/>
          </a:p>
        </p:txBody>
      </p:sp>
    </p:spTree>
    <p:extLst>
      <p:ext uri="{BB962C8B-B14F-4D97-AF65-F5344CB8AC3E}">
        <p14:creationId xmlns:p14="http://schemas.microsoft.com/office/powerpoint/2010/main" val="1673620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sl-SI" smtClean="0"/>
              <a:t>Uredite slog naslova matrice</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sl-SI" smtClean="0"/>
              <a:t>Uredite sloge besedila matrice</a:t>
            </a:r>
          </a:p>
        </p:txBody>
      </p:sp>
      <p:sp>
        <p:nvSpPr>
          <p:cNvPr id="5" name="Date Placeholder 4"/>
          <p:cNvSpPr>
            <a:spLocks noGrp="1"/>
          </p:cNvSpPr>
          <p:nvPr>
            <p:ph type="dt" sz="half" idx="10"/>
          </p:nvPr>
        </p:nvSpPr>
        <p:spPr/>
        <p:txBody>
          <a:bodyPr/>
          <a:lstStyle/>
          <a:p>
            <a:fld id="{7A036AE2-21AB-4BD9-8C06-27BB6C7BEAD0}" type="datetimeFigureOut">
              <a:rPr lang="sl-SI" smtClean="0"/>
              <a:pPr/>
              <a:t>4.11.2015</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1834C551-DFFA-4703-9024-A9897A4DEC0C}" type="slidenum">
              <a:rPr lang="sl-SI" smtClean="0"/>
              <a:pPr/>
              <a:t>‹#›</a:t>
            </a:fld>
            <a:endParaRPr lang="sl-SI"/>
          </a:p>
        </p:txBody>
      </p:sp>
    </p:spTree>
    <p:extLst>
      <p:ext uri="{BB962C8B-B14F-4D97-AF65-F5344CB8AC3E}">
        <p14:creationId xmlns:p14="http://schemas.microsoft.com/office/powerpoint/2010/main" val="4010039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sl-SI" smtClean="0"/>
              <a:t>Uredite slog naslova matrice</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sl-SI" smtClean="0"/>
              <a:t>Uredite sloge besedila matrice</a:t>
            </a:r>
          </a:p>
        </p:txBody>
      </p:sp>
      <p:sp>
        <p:nvSpPr>
          <p:cNvPr id="5" name="Date Placeholder 4"/>
          <p:cNvSpPr>
            <a:spLocks noGrp="1"/>
          </p:cNvSpPr>
          <p:nvPr>
            <p:ph type="dt" sz="half" idx="10"/>
          </p:nvPr>
        </p:nvSpPr>
        <p:spPr/>
        <p:txBody>
          <a:bodyPr/>
          <a:lstStyle/>
          <a:p>
            <a:fld id="{7A036AE2-21AB-4BD9-8C06-27BB6C7BEAD0}" type="datetimeFigureOut">
              <a:rPr lang="sl-SI" smtClean="0"/>
              <a:pPr/>
              <a:t>4.11.2015</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1834C551-DFFA-4703-9024-A9897A4DEC0C}" type="slidenum">
              <a:rPr lang="sl-SI" smtClean="0"/>
              <a:pPr/>
              <a:t>‹#›</a:t>
            </a:fld>
            <a:endParaRPr lang="sl-SI"/>
          </a:p>
        </p:txBody>
      </p:sp>
    </p:spTree>
    <p:extLst>
      <p:ext uri="{BB962C8B-B14F-4D97-AF65-F5344CB8AC3E}">
        <p14:creationId xmlns:p14="http://schemas.microsoft.com/office/powerpoint/2010/main" val="3884423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theme" Target="../theme/theme3.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sl-SI" smtClean="0"/>
              <a:t>Uredite slog naslova matrice</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7A036AE2-21AB-4BD9-8C06-27BB6C7BEAD0}" type="datetimeFigureOut">
              <a:rPr lang="sl-SI" smtClean="0"/>
              <a:pPr/>
              <a:t>4.11.2015</a:t>
            </a:fld>
            <a:endParaRPr lang="sl-SI"/>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sl-SI"/>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1834C551-DFFA-4703-9024-A9897A4DEC0C}" type="slidenum">
              <a:rPr lang="sl-SI" smtClean="0"/>
              <a:pPr/>
              <a:t>‹#›</a:t>
            </a:fld>
            <a:endParaRPr lang="sl-SI"/>
          </a:p>
        </p:txBody>
      </p:sp>
    </p:spTree>
    <p:extLst>
      <p:ext uri="{BB962C8B-B14F-4D97-AF65-F5344CB8AC3E}">
        <p14:creationId xmlns:p14="http://schemas.microsoft.com/office/powerpoint/2010/main" val="161473011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sl-SI" smtClean="0"/>
              <a:t>Uredite slog naslova matrice</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7A036AE2-21AB-4BD9-8C06-27BB6C7BEAD0}" type="datetimeFigureOut">
              <a:rPr lang="sl-SI" smtClean="0"/>
              <a:pPr/>
              <a:t>4.11.2015</a:t>
            </a:fld>
            <a:endParaRPr lang="sl-SI"/>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sl-SI"/>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1834C551-DFFA-4703-9024-A9897A4DEC0C}" type="slidenum">
              <a:rPr lang="sl-SI" smtClean="0"/>
              <a:pPr/>
              <a:t>‹#›</a:t>
            </a:fld>
            <a:endParaRPr lang="sl-SI"/>
          </a:p>
        </p:txBody>
      </p:sp>
    </p:spTree>
    <p:extLst>
      <p:ext uri="{BB962C8B-B14F-4D97-AF65-F5344CB8AC3E}">
        <p14:creationId xmlns:p14="http://schemas.microsoft.com/office/powerpoint/2010/main" val="3734082003"/>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sl-SI" smtClean="0"/>
              <a:t>Uredite slog naslova matrice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A036AE2-21AB-4BD9-8C06-27BB6C7BEAD0}" type="datetimeFigureOut">
              <a:rPr lang="sl-SI" smtClean="0"/>
              <a:pPr/>
              <a:t>4.11.2015</a:t>
            </a:fld>
            <a:endParaRPr lang="sl-SI"/>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l-SI"/>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1834C551-DFFA-4703-9024-A9897A4DEC0C}" type="slidenum">
              <a:rPr lang="sl-SI" smtClean="0"/>
              <a:pPr/>
              <a:t>‹#›</a:t>
            </a:fld>
            <a:endParaRPr lang="sl-SI"/>
          </a:p>
        </p:txBody>
      </p:sp>
    </p:spTree>
    <p:extLst>
      <p:ext uri="{BB962C8B-B14F-4D97-AF65-F5344CB8AC3E}">
        <p14:creationId xmlns:p14="http://schemas.microsoft.com/office/powerpoint/2010/main" val="2018869819"/>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3.png"/><Relationship Id="rId2" Type="http://schemas.openxmlformats.org/officeDocument/2006/relationships/diagramData" Target="../diagrams/data2.xml"/><Relationship Id="rId1" Type="http://schemas.openxmlformats.org/officeDocument/2006/relationships/slideLayout" Target="../slideLayouts/slideLayout2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hyperlink" Target="http://www.uradni-list.si/1/objava.jsp?urlid=199819&amp;stevilka=807" TargetMode="External"/><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395536" y="980728"/>
            <a:ext cx="6552728" cy="1646302"/>
          </a:xfrm>
        </p:spPr>
        <p:txBody>
          <a:bodyPr>
            <a:normAutofit/>
          </a:bodyPr>
          <a:lstStyle/>
          <a:p>
            <a:r>
              <a:rPr lang="sl-SI" sz="2800" dirty="0" err="1" smtClean="0">
                <a:latin typeface="Arial" panose="020B0604020202020204" pitchFamily="34" charset="0"/>
                <a:cs typeface="Arial" panose="020B0604020202020204" pitchFamily="34" charset="0"/>
              </a:rPr>
              <a:t>Prevention</a:t>
            </a:r>
            <a:r>
              <a:rPr lang="sl-SI" sz="2800" dirty="0" smtClean="0">
                <a:latin typeface="Arial" panose="020B0604020202020204" pitchFamily="34" charset="0"/>
                <a:cs typeface="Arial" panose="020B0604020202020204" pitchFamily="34" charset="0"/>
              </a:rPr>
              <a:t> in </a:t>
            </a:r>
            <a:r>
              <a:rPr lang="sl-SI" sz="2800" dirty="0" err="1" smtClean="0">
                <a:latin typeface="Arial" panose="020B0604020202020204" pitchFamily="34" charset="0"/>
                <a:cs typeface="Arial" panose="020B0604020202020204" pitchFamily="34" charset="0"/>
              </a:rPr>
              <a:t>primary</a:t>
            </a:r>
            <a:r>
              <a:rPr lang="sl-SI" sz="2800" dirty="0" smtClean="0">
                <a:latin typeface="Arial" panose="020B0604020202020204" pitchFamily="34" charset="0"/>
                <a:cs typeface="Arial" panose="020B0604020202020204" pitchFamily="34" charset="0"/>
              </a:rPr>
              <a:t> </a:t>
            </a:r>
            <a:r>
              <a:rPr lang="sl-SI" sz="2800" dirty="0" err="1" smtClean="0">
                <a:latin typeface="Arial" panose="020B0604020202020204" pitchFamily="34" charset="0"/>
                <a:cs typeface="Arial" panose="020B0604020202020204" pitchFamily="34" charset="0"/>
              </a:rPr>
              <a:t>paediatric</a:t>
            </a:r>
            <a:r>
              <a:rPr lang="sl-SI" sz="2800" dirty="0" smtClean="0">
                <a:latin typeface="Arial" panose="020B0604020202020204" pitchFamily="34" charset="0"/>
                <a:cs typeface="Arial" panose="020B0604020202020204" pitchFamily="34" charset="0"/>
              </a:rPr>
              <a:t> </a:t>
            </a:r>
            <a:r>
              <a:rPr lang="sl-SI" sz="2800" dirty="0" err="1" smtClean="0">
                <a:latin typeface="Arial" panose="020B0604020202020204" pitchFamily="34" charset="0"/>
                <a:cs typeface="Arial" panose="020B0604020202020204" pitchFamily="34" charset="0"/>
              </a:rPr>
              <a:t>care</a:t>
            </a:r>
            <a:r>
              <a:rPr lang="sl-SI" sz="2800" dirty="0" smtClean="0">
                <a:latin typeface="Arial" panose="020B0604020202020204" pitchFamily="34" charset="0"/>
                <a:cs typeface="Arial" panose="020B0604020202020204" pitchFamily="34" charset="0"/>
              </a:rPr>
              <a:t> </a:t>
            </a:r>
            <a:br>
              <a:rPr lang="sl-SI" sz="2800" dirty="0" smtClean="0">
                <a:latin typeface="Arial" panose="020B0604020202020204" pitchFamily="34" charset="0"/>
                <a:cs typeface="Arial" panose="020B0604020202020204" pitchFamily="34" charset="0"/>
              </a:rPr>
            </a:br>
            <a:r>
              <a:rPr lang="sl-SI" sz="2800" dirty="0" smtClean="0">
                <a:latin typeface="Arial" panose="020B0604020202020204" pitchFamily="34" charset="0"/>
                <a:cs typeface="Arial" panose="020B0604020202020204" pitchFamily="34" charset="0"/>
              </a:rPr>
              <a:t>- SLOVENIA</a:t>
            </a:r>
            <a:endParaRPr lang="sl-SI" sz="2800" dirty="0">
              <a:latin typeface="Arial" panose="020B0604020202020204" pitchFamily="34" charset="0"/>
              <a:cs typeface="Arial" panose="020B0604020202020204" pitchFamily="34" charset="0"/>
            </a:endParaRPr>
          </a:p>
        </p:txBody>
      </p:sp>
      <p:sp>
        <p:nvSpPr>
          <p:cNvPr id="3" name="Podnaslov 2"/>
          <p:cNvSpPr>
            <a:spLocks noGrp="1"/>
          </p:cNvSpPr>
          <p:nvPr>
            <p:ph type="subTitle" idx="1"/>
          </p:nvPr>
        </p:nvSpPr>
        <p:spPr>
          <a:xfrm>
            <a:off x="13399" y="4365104"/>
            <a:ext cx="8014985" cy="1371600"/>
          </a:xfrm>
        </p:spPr>
        <p:txBody>
          <a:bodyPr>
            <a:normAutofit fontScale="25000" lnSpcReduction="20000"/>
          </a:bodyPr>
          <a:lstStyle/>
          <a:p>
            <a:r>
              <a:rPr lang="sl-SI" sz="7200" dirty="0" smtClean="0">
                <a:solidFill>
                  <a:schemeClr val="tx1"/>
                </a:solidFill>
                <a:latin typeface="Arial" panose="020B0604020202020204" pitchFamily="34" charset="0"/>
                <a:cs typeface="Arial" panose="020B0604020202020204" pitchFamily="34" charset="0"/>
              </a:rPr>
              <a:t>Margareta </a:t>
            </a:r>
            <a:r>
              <a:rPr lang="sl-SI" sz="7200" dirty="0" err="1">
                <a:solidFill>
                  <a:schemeClr val="tx1"/>
                </a:solidFill>
                <a:latin typeface="Arial" panose="020B0604020202020204" pitchFamily="34" charset="0"/>
                <a:cs typeface="Arial" panose="020B0604020202020204" pitchFamily="34" charset="0"/>
              </a:rPr>
              <a:t>S</a:t>
            </a:r>
            <a:r>
              <a:rPr lang="sl-SI" sz="7200" dirty="0" err="1" smtClean="0">
                <a:solidFill>
                  <a:schemeClr val="tx1"/>
                </a:solidFill>
                <a:latin typeface="Arial" panose="020B0604020202020204" pitchFamily="34" charset="0"/>
                <a:cs typeface="Arial" panose="020B0604020202020204" pitchFamily="34" charset="0"/>
              </a:rPr>
              <a:t>eher</a:t>
            </a:r>
            <a:r>
              <a:rPr lang="sl-SI" sz="7200" dirty="0" smtClean="0">
                <a:solidFill>
                  <a:schemeClr val="tx1"/>
                </a:solidFill>
                <a:latin typeface="Arial" panose="020B0604020202020204" pitchFamily="34" charset="0"/>
                <a:cs typeface="Arial" panose="020B0604020202020204" pitchFamily="34" charset="0"/>
              </a:rPr>
              <a:t> </a:t>
            </a:r>
            <a:r>
              <a:rPr lang="sl-SI" sz="7200" dirty="0">
                <a:solidFill>
                  <a:schemeClr val="tx1"/>
                </a:solidFill>
                <a:latin typeface="Arial" panose="020B0604020202020204" pitchFamily="34" charset="0"/>
                <a:cs typeface="Arial" panose="020B0604020202020204" pitchFamily="34" charset="0"/>
              </a:rPr>
              <a:t>Z</a:t>
            </a:r>
            <a:r>
              <a:rPr lang="sl-SI" sz="7200" dirty="0" smtClean="0">
                <a:solidFill>
                  <a:schemeClr val="tx1"/>
                </a:solidFill>
                <a:latin typeface="Arial" panose="020B0604020202020204" pitchFamily="34" charset="0"/>
                <a:cs typeface="Arial" panose="020B0604020202020204" pitchFamily="34" charset="0"/>
              </a:rPr>
              <a:t>upančič*, Polonca Truden-Dobrin** </a:t>
            </a:r>
          </a:p>
          <a:p>
            <a:endParaRPr lang="sl-SI" sz="7200" dirty="0" smtClean="0">
              <a:solidFill>
                <a:schemeClr val="tx1"/>
              </a:solidFill>
              <a:latin typeface="Arial" panose="020B0604020202020204" pitchFamily="34" charset="0"/>
              <a:cs typeface="Arial" panose="020B0604020202020204" pitchFamily="34" charset="0"/>
            </a:endParaRPr>
          </a:p>
          <a:p>
            <a:r>
              <a:rPr lang="sl-SI" sz="7200" dirty="0" smtClean="0">
                <a:solidFill>
                  <a:schemeClr val="tx1"/>
                </a:solidFill>
                <a:latin typeface="Arial" panose="020B0604020202020204" pitchFamily="34" charset="0"/>
                <a:cs typeface="Arial" panose="020B0604020202020204" pitchFamily="34" charset="0"/>
              </a:rPr>
              <a:t>*</a:t>
            </a:r>
            <a:r>
              <a:rPr lang="sl-SI" sz="7200" dirty="0">
                <a:solidFill>
                  <a:schemeClr val="tx1"/>
                </a:solidFill>
                <a:latin typeface="Arial" panose="020B0604020202020204" pitchFamily="34" charset="0"/>
                <a:cs typeface="Arial" panose="020B0604020202020204" pitchFamily="34" charset="0"/>
              </a:rPr>
              <a:t>C</a:t>
            </a:r>
            <a:r>
              <a:rPr lang="en-GB" sz="7200" dirty="0" err="1" smtClean="0">
                <a:solidFill>
                  <a:schemeClr val="tx1"/>
                </a:solidFill>
                <a:latin typeface="Arial" panose="020B0604020202020204" pitchFamily="34" charset="0"/>
                <a:cs typeface="Arial" panose="020B0604020202020204" pitchFamily="34" charset="0"/>
              </a:rPr>
              <a:t>hildren</a:t>
            </a:r>
            <a:r>
              <a:rPr lang="en-GB" sz="7200" dirty="0" smtClean="0">
                <a:solidFill>
                  <a:schemeClr val="tx1"/>
                </a:solidFill>
                <a:latin typeface="Arial" panose="020B0604020202020204" pitchFamily="34" charset="0"/>
                <a:cs typeface="Arial" panose="020B0604020202020204" pitchFamily="34" charset="0"/>
              </a:rPr>
              <a:t> and school children health services, </a:t>
            </a:r>
            <a:r>
              <a:rPr lang="sl-SI" sz="7200" dirty="0" smtClean="0">
                <a:solidFill>
                  <a:schemeClr val="tx1"/>
                </a:solidFill>
                <a:latin typeface="Arial" panose="020B0604020202020204" pitchFamily="34" charset="0"/>
                <a:cs typeface="Arial" panose="020B0604020202020204" pitchFamily="34" charset="0"/>
              </a:rPr>
              <a:t>H</a:t>
            </a:r>
            <a:r>
              <a:rPr lang="en-GB" sz="7200" dirty="0" err="1" smtClean="0">
                <a:solidFill>
                  <a:schemeClr val="tx1"/>
                </a:solidFill>
                <a:latin typeface="Arial" panose="020B0604020202020204" pitchFamily="34" charset="0"/>
                <a:cs typeface="Arial" panose="020B0604020202020204" pitchFamily="34" charset="0"/>
              </a:rPr>
              <a:t>ealth</a:t>
            </a:r>
            <a:r>
              <a:rPr lang="en-GB" sz="7200" dirty="0" smtClean="0">
                <a:solidFill>
                  <a:schemeClr val="tx1"/>
                </a:solidFill>
                <a:latin typeface="Arial" panose="020B0604020202020204" pitchFamily="34" charset="0"/>
                <a:cs typeface="Arial" panose="020B0604020202020204" pitchFamily="34" charset="0"/>
              </a:rPr>
              <a:t> care </a:t>
            </a:r>
            <a:r>
              <a:rPr lang="en-GB" sz="7200" dirty="0" err="1" smtClean="0">
                <a:solidFill>
                  <a:schemeClr val="tx1"/>
                </a:solidFill>
                <a:latin typeface="Arial" panose="020B0604020202020204" pitchFamily="34" charset="0"/>
                <a:cs typeface="Arial" panose="020B0604020202020204" pitchFamily="34" charset="0"/>
              </a:rPr>
              <a:t>center</a:t>
            </a:r>
            <a:r>
              <a:rPr lang="sl-SI" sz="7200" dirty="0" smtClean="0">
                <a:solidFill>
                  <a:schemeClr val="tx1"/>
                </a:solidFill>
                <a:latin typeface="Arial" panose="020B0604020202020204" pitchFamily="34" charset="0"/>
                <a:cs typeface="Arial" panose="020B0604020202020204" pitchFamily="34" charset="0"/>
              </a:rPr>
              <a:t> V</a:t>
            </a:r>
            <a:r>
              <a:rPr lang="en-GB" sz="7200" dirty="0" err="1" smtClean="0">
                <a:solidFill>
                  <a:schemeClr val="tx1"/>
                </a:solidFill>
                <a:latin typeface="Arial" panose="020B0604020202020204" pitchFamily="34" charset="0"/>
                <a:cs typeface="Arial" panose="020B0604020202020204" pitchFamily="34" charset="0"/>
              </a:rPr>
              <a:t>elenje</a:t>
            </a:r>
            <a:r>
              <a:rPr lang="en-GB" sz="7200" dirty="0" smtClean="0">
                <a:solidFill>
                  <a:schemeClr val="tx1"/>
                </a:solidFill>
                <a:latin typeface="Arial" panose="020B0604020202020204" pitchFamily="34" charset="0"/>
                <a:cs typeface="Arial" panose="020B0604020202020204" pitchFamily="34" charset="0"/>
              </a:rPr>
              <a:t>,</a:t>
            </a:r>
            <a:r>
              <a:rPr lang="sl-SI" sz="7200" dirty="0" smtClean="0">
                <a:solidFill>
                  <a:schemeClr val="tx1"/>
                </a:solidFill>
                <a:latin typeface="Arial" panose="020B0604020202020204" pitchFamily="34" charset="0"/>
                <a:cs typeface="Arial" panose="020B0604020202020204" pitchFamily="34" charset="0"/>
              </a:rPr>
              <a:t> S</a:t>
            </a:r>
            <a:r>
              <a:rPr lang="en-GB" sz="7200" dirty="0" err="1" smtClean="0">
                <a:solidFill>
                  <a:schemeClr val="tx1"/>
                </a:solidFill>
                <a:latin typeface="Arial" panose="020B0604020202020204" pitchFamily="34" charset="0"/>
                <a:cs typeface="Arial" panose="020B0604020202020204" pitchFamily="34" charset="0"/>
              </a:rPr>
              <a:t>lovenia</a:t>
            </a:r>
            <a:endParaRPr lang="sl-SI" sz="7200" dirty="0" smtClean="0">
              <a:solidFill>
                <a:schemeClr val="tx1"/>
              </a:solidFill>
              <a:latin typeface="Arial" panose="020B0604020202020204" pitchFamily="34" charset="0"/>
              <a:cs typeface="Arial" panose="020B0604020202020204" pitchFamily="34" charset="0"/>
            </a:endParaRPr>
          </a:p>
          <a:p>
            <a:r>
              <a:rPr lang="sl-SI" sz="7200" dirty="0" smtClean="0">
                <a:solidFill>
                  <a:schemeClr val="tx1"/>
                </a:solidFill>
                <a:latin typeface="Arial" panose="020B0604020202020204" pitchFamily="34" charset="0"/>
                <a:cs typeface="Arial" panose="020B0604020202020204" pitchFamily="34" charset="0"/>
              </a:rPr>
              <a:t>**</a:t>
            </a:r>
            <a:r>
              <a:rPr lang="sl-SI" sz="7200" dirty="0" err="1" smtClean="0">
                <a:solidFill>
                  <a:schemeClr val="tx1"/>
                </a:solidFill>
                <a:latin typeface="Arial" panose="020B0604020202020204" pitchFamily="34" charset="0"/>
                <a:cs typeface="Arial" panose="020B0604020202020204" pitchFamily="34" charset="0"/>
              </a:rPr>
              <a:t>National</a:t>
            </a:r>
            <a:r>
              <a:rPr lang="sl-SI" sz="7200" dirty="0" smtClean="0">
                <a:solidFill>
                  <a:schemeClr val="tx1"/>
                </a:solidFill>
                <a:latin typeface="Arial" panose="020B0604020202020204" pitchFamily="34" charset="0"/>
                <a:cs typeface="Arial" panose="020B0604020202020204" pitchFamily="34" charset="0"/>
              </a:rPr>
              <a:t> institute </a:t>
            </a:r>
            <a:r>
              <a:rPr lang="sl-SI" sz="7200" dirty="0" err="1" smtClean="0">
                <a:solidFill>
                  <a:schemeClr val="tx1"/>
                </a:solidFill>
                <a:latin typeface="Arial" panose="020B0604020202020204" pitchFamily="34" charset="0"/>
                <a:cs typeface="Arial" panose="020B0604020202020204" pitchFamily="34" charset="0"/>
              </a:rPr>
              <a:t>of</a:t>
            </a:r>
            <a:r>
              <a:rPr lang="sl-SI" sz="7200" dirty="0" smtClean="0">
                <a:solidFill>
                  <a:schemeClr val="tx1"/>
                </a:solidFill>
                <a:latin typeface="Arial" panose="020B0604020202020204" pitchFamily="34" charset="0"/>
                <a:cs typeface="Arial" panose="020B0604020202020204" pitchFamily="34" charset="0"/>
              </a:rPr>
              <a:t> </a:t>
            </a:r>
            <a:r>
              <a:rPr lang="sl-SI" sz="7200" dirty="0" err="1" smtClean="0">
                <a:solidFill>
                  <a:schemeClr val="tx1"/>
                </a:solidFill>
                <a:latin typeface="Arial" panose="020B0604020202020204" pitchFamily="34" charset="0"/>
                <a:cs typeface="Arial" panose="020B0604020202020204" pitchFamily="34" charset="0"/>
              </a:rPr>
              <a:t>public</a:t>
            </a:r>
            <a:r>
              <a:rPr lang="sl-SI" sz="7200" dirty="0" smtClean="0">
                <a:solidFill>
                  <a:schemeClr val="tx1"/>
                </a:solidFill>
                <a:latin typeface="Arial" panose="020B0604020202020204" pitchFamily="34" charset="0"/>
                <a:cs typeface="Arial" panose="020B0604020202020204" pitchFamily="34" charset="0"/>
              </a:rPr>
              <a:t> </a:t>
            </a:r>
            <a:r>
              <a:rPr lang="sl-SI" sz="7200" dirty="0" err="1" smtClean="0">
                <a:solidFill>
                  <a:schemeClr val="tx1"/>
                </a:solidFill>
                <a:latin typeface="Arial" panose="020B0604020202020204" pitchFamily="34" charset="0"/>
                <a:cs typeface="Arial" panose="020B0604020202020204" pitchFamily="34" charset="0"/>
              </a:rPr>
              <a:t>health</a:t>
            </a:r>
            <a:endParaRPr lang="sl-SI" sz="7200" dirty="0" smtClean="0">
              <a:solidFill>
                <a:schemeClr val="tx1"/>
              </a:solidFill>
              <a:latin typeface="Arial" panose="020B0604020202020204" pitchFamily="34" charset="0"/>
              <a:cs typeface="Arial" panose="020B0604020202020204" pitchFamily="34" charset="0"/>
            </a:endParaRPr>
          </a:p>
          <a:p>
            <a:endParaRPr lang="sl-SI"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9" name="Picture 8"/>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49587" y="1628800"/>
            <a:ext cx="7606598" cy="4613564"/>
          </a:xfrm>
        </p:spPr>
      </p:pic>
      <p:sp>
        <p:nvSpPr>
          <p:cNvPr id="2" name="Pravokotnik 1"/>
          <p:cNvSpPr/>
          <p:nvPr/>
        </p:nvSpPr>
        <p:spPr>
          <a:xfrm>
            <a:off x="149587" y="332656"/>
            <a:ext cx="8612276" cy="830997"/>
          </a:xfrm>
          <a:prstGeom prst="rect">
            <a:avLst/>
          </a:prstGeom>
        </p:spPr>
        <p:txBody>
          <a:bodyPr wrap="square">
            <a:spAutoFit/>
          </a:bodyPr>
          <a:lstStyle/>
          <a:p>
            <a:r>
              <a:rPr lang="sl-SI" sz="2400" b="1" dirty="0" err="1" smtClean="0">
                <a:solidFill>
                  <a:srgbClr val="0070C0"/>
                </a:solidFill>
                <a:latin typeface="ZurichBT-Light"/>
              </a:rPr>
              <a:t>The</a:t>
            </a:r>
            <a:r>
              <a:rPr lang="sl-SI" sz="2400" b="1" dirty="0" smtClean="0">
                <a:solidFill>
                  <a:srgbClr val="0070C0"/>
                </a:solidFill>
                <a:latin typeface="ZurichBT-Light"/>
              </a:rPr>
              <a:t> </a:t>
            </a:r>
            <a:r>
              <a:rPr lang="sl-SI" sz="2400" b="1" dirty="0" err="1" smtClean="0">
                <a:solidFill>
                  <a:srgbClr val="0070C0"/>
                </a:solidFill>
                <a:latin typeface="ZurichBT-Light"/>
              </a:rPr>
              <a:t>proportion</a:t>
            </a:r>
            <a:r>
              <a:rPr lang="sl-SI" sz="2400" b="1" dirty="0" smtClean="0">
                <a:solidFill>
                  <a:srgbClr val="0070C0"/>
                </a:solidFill>
                <a:latin typeface="ZurichBT-Light"/>
              </a:rPr>
              <a:t> </a:t>
            </a:r>
            <a:r>
              <a:rPr lang="sl-SI" sz="2400" b="1" dirty="0" err="1" smtClean="0">
                <a:solidFill>
                  <a:srgbClr val="0070C0"/>
                </a:solidFill>
                <a:latin typeface="ZurichBT-Light"/>
              </a:rPr>
              <a:t>of</a:t>
            </a:r>
            <a:r>
              <a:rPr lang="sl-SI" sz="2400" b="1" dirty="0" smtClean="0">
                <a:solidFill>
                  <a:srgbClr val="0070C0"/>
                </a:solidFill>
                <a:latin typeface="ZurichBT-Light"/>
              </a:rPr>
              <a:t> </a:t>
            </a:r>
            <a:r>
              <a:rPr lang="sl-SI" sz="2400" b="1" dirty="0" err="1" smtClean="0">
                <a:solidFill>
                  <a:srgbClr val="0070C0"/>
                </a:solidFill>
                <a:latin typeface="ZurichBT-Light"/>
              </a:rPr>
              <a:t>children</a:t>
            </a:r>
            <a:r>
              <a:rPr lang="sl-SI" sz="2400" b="1" dirty="0" smtClean="0">
                <a:solidFill>
                  <a:srgbClr val="0070C0"/>
                </a:solidFill>
                <a:latin typeface="ZurichBT-Light"/>
              </a:rPr>
              <a:t> </a:t>
            </a:r>
            <a:r>
              <a:rPr lang="sl-SI" sz="2400" b="1" dirty="0" err="1" smtClean="0">
                <a:solidFill>
                  <a:srgbClr val="0070C0"/>
                </a:solidFill>
                <a:latin typeface="ZurichBT-Light"/>
              </a:rPr>
              <a:t>and</a:t>
            </a:r>
            <a:r>
              <a:rPr lang="sl-SI" sz="2400" b="1" dirty="0" smtClean="0">
                <a:solidFill>
                  <a:srgbClr val="0070C0"/>
                </a:solidFill>
                <a:latin typeface="ZurichBT-Light"/>
              </a:rPr>
              <a:t> </a:t>
            </a:r>
            <a:r>
              <a:rPr lang="sl-SI" sz="2400" b="1" dirty="0" err="1" smtClean="0">
                <a:solidFill>
                  <a:srgbClr val="0070C0"/>
                </a:solidFill>
                <a:latin typeface="ZurichBT-Light"/>
              </a:rPr>
              <a:t>adolescents</a:t>
            </a:r>
            <a:r>
              <a:rPr lang="sl-SI" sz="2400" b="1" dirty="0" smtClean="0">
                <a:solidFill>
                  <a:srgbClr val="0070C0"/>
                </a:solidFill>
                <a:latin typeface="ZurichBT-Light"/>
              </a:rPr>
              <a:t> </a:t>
            </a:r>
            <a:r>
              <a:rPr lang="sl-SI" sz="2400" b="1" dirty="0" err="1" smtClean="0">
                <a:solidFill>
                  <a:srgbClr val="0070C0"/>
                </a:solidFill>
                <a:latin typeface="ZurichBT-Light"/>
              </a:rPr>
              <a:t>that</a:t>
            </a:r>
            <a:r>
              <a:rPr lang="sl-SI" sz="2400" b="1" dirty="0" smtClean="0">
                <a:solidFill>
                  <a:srgbClr val="0070C0"/>
                </a:solidFill>
                <a:latin typeface="ZurichBT-Light"/>
              </a:rPr>
              <a:t> </a:t>
            </a:r>
            <a:r>
              <a:rPr lang="sl-SI" sz="2400" b="1" dirty="0" err="1" smtClean="0">
                <a:solidFill>
                  <a:srgbClr val="0070C0"/>
                </a:solidFill>
                <a:latin typeface="ZurichBT-Light"/>
              </a:rPr>
              <a:t>attended</a:t>
            </a:r>
            <a:r>
              <a:rPr lang="sl-SI" sz="2400" b="1" dirty="0" smtClean="0">
                <a:solidFill>
                  <a:srgbClr val="0070C0"/>
                </a:solidFill>
                <a:latin typeface="ZurichBT-Light"/>
              </a:rPr>
              <a:t> </a:t>
            </a:r>
            <a:r>
              <a:rPr lang="sl-SI" sz="2400" b="1" dirty="0" err="1" smtClean="0">
                <a:solidFill>
                  <a:srgbClr val="0070C0"/>
                </a:solidFill>
                <a:latin typeface="ZurichBT-Light"/>
              </a:rPr>
              <a:t>the</a:t>
            </a:r>
            <a:r>
              <a:rPr lang="sl-SI" sz="2400" b="1" dirty="0" smtClean="0">
                <a:solidFill>
                  <a:srgbClr val="0070C0"/>
                </a:solidFill>
                <a:latin typeface="ZurichBT-Light"/>
              </a:rPr>
              <a:t> preventive </a:t>
            </a:r>
            <a:r>
              <a:rPr lang="sl-SI" sz="2400" b="1" dirty="0" err="1" smtClean="0">
                <a:solidFill>
                  <a:srgbClr val="0070C0"/>
                </a:solidFill>
                <a:latin typeface="ZurichBT-Light"/>
              </a:rPr>
              <a:t>check</a:t>
            </a:r>
            <a:r>
              <a:rPr lang="sl-SI" sz="2400" b="1" dirty="0" smtClean="0">
                <a:solidFill>
                  <a:srgbClr val="0070C0"/>
                </a:solidFill>
                <a:latin typeface="ZurichBT-Light"/>
              </a:rPr>
              <a:t>-up, </a:t>
            </a:r>
            <a:r>
              <a:rPr lang="sl-SI" sz="2400" b="1" dirty="0" err="1" smtClean="0">
                <a:solidFill>
                  <a:srgbClr val="0070C0"/>
                </a:solidFill>
                <a:latin typeface="ZurichBT-Light"/>
              </a:rPr>
              <a:t>Slovenia</a:t>
            </a:r>
            <a:r>
              <a:rPr lang="sl-SI" sz="2400" b="1" dirty="0" smtClean="0">
                <a:solidFill>
                  <a:srgbClr val="0070C0"/>
                </a:solidFill>
                <a:latin typeface="ZurichBT-Light"/>
              </a:rPr>
              <a:t> 2011</a:t>
            </a:r>
            <a:endParaRPr lang="sl-SI" sz="2400" b="1" dirty="0">
              <a:solidFill>
                <a:srgbClr val="0070C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539552" y="548680"/>
            <a:ext cx="7634810" cy="5852723"/>
          </a:xfrm>
        </p:spPr>
        <p:txBody>
          <a:bodyPr>
            <a:normAutofit lnSpcReduction="10000"/>
          </a:bodyPr>
          <a:lstStyle/>
          <a:p>
            <a:pPr marL="0" indent="0">
              <a:buNone/>
            </a:pPr>
            <a:r>
              <a:rPr lang="en-GB" sz="2800" b="1" dirty="0">
                <a:solidFill>
                  <a:srgbClr val="0070C0"/>
                </a:solidFill>
              </a:rPr>
              <a:t>Recommended or compulsory? </a:t>
            </a:r>
            <a:endParaRPr lang="sl-SI" sz="2800" b="1" dirty="0">
              <a:solidFill>
                <a:srgbClr val="0070C0"/>
              </a:solidFill>
            </a:endParaRPr>
          </a:p>
          <a:p>
            <a:pPr lvl="0"/>
            <a:r>
              <a:rPr lang="en-GB" sz="1900" dirty="0"/>
              <a:t>Visits to well-child care are recommended</a:t>
            </a:r>
            <a:endParaRPr lang="sl-SI" sz="1900" dirty="0"/>
          </a:p>
          <a:p>
            <a:pPr lvl="0"/>
            <a:r>
              <a:rPr lang="en-GB" sz="1900" dirty="0"/>
              <a:t>Vaccinations are compulsory. In case of non- participation the paediatrician has to report the parents to the health inspectorate. Officially, the participation in vaccination is necessary for enrolment to kindergarten</a:t>
            </a:r>
            <a:r>
              <a:rPr lang="en-GB" sz="1900" dirty="0" smtClean="0"/>
              <a:t>.</a:t>
            </a:r>
            <a:endParaRPr lang="sl-SI" sz="1900" dirty="0"/>
          </a:p>
          <a:p>
            <a:pPr marL="0" indent="0">
              <a:buNone/>
            </a:pPr>
            <a:r>
              <a:rPr lang="sl-SI" sz="2800" b="1" dirty="0" smtClean="0">
                <a:solidFill>
                  <a:srgbClr val="0070C0"/>
                </a:solidFill>
              </a:rPr>
              <a:t>Data </a:t>
            </a:r>
            <a:r>
              <a:rPr lang="sl-SI" sz="2800" b="1" dirty="0" err="1">
                <a:solidFill>
                  <a:srgbClr val="0070C0"/>
                </a:solidFill>
              </a:rPr>
              <a:t>about</a:t>
            </a:r>
            <a:r>
              <a:rPr lang="sl-SI" sz="2800" b="1" dirty="0">
                <a:solidFill>
                  <a:srgbClr val="0070C0"/>
                </a:solidFill>
              </a:rPr>
              <a:t> </a:t>
            </a:r>
            <a:r>
              <a:rPr lang="sl-SI" sz="2800" b="1" dirty="0" err="1">
                <a:solidFill>
                  <a:srgbClr val="0070C0"/>
                </a:solidFill>
              </a:rPr>
              <a:t>coverage</a:t>
            </a:r>
            <a:r>
              <a:rPr lang="sl-SI" sz="2800" b="1" dirty="0">
                <a:solidFill>
                  <a:srgbClr val="0070C0"/>
                </a:solidFill>
              </a:rPr>
              <a:t>, </a:t>
            </a:r>
            <a:r>
              <a:rPr lang="sl-SI" sz="2800" b="1" dirty="0" err="1">
                <a:solidFill>
                  <a:srgbClr val="0070C0"/>
                </a:solidFill>
              </a:rPr>
              <a:t>results</a:t>
            </a:r>
            <a:r>
              <a:rPr lang="sl-SI" sz="2800" b="1" dirty="0">
                <a:solidFill>
                  <a:srgbClr val="0070C0"/>
                </a:solidFill>
              </a:rPr>
              <a:t>, </a:t>
            </a:r>
            <a:r>
              <a:rPr lang="sl-SI" sz="2800" b="1" dirty="0" err="1">
                <a:solidFill>
                  <a:srgbClr val="0070C0"/>
                </a:solidFill>
              </a:rPr>
              <a:t>cost</a:t>
            </a:r>
            <a:r>
              <a:rPr lang="sl-SI" sz="2800" b="1" dirty="0" smtClean="0">
                <a:solidFill>
                  <a:srgbClr val="0070C0"/>
                </a:solidFill>
              </a:rPr>
              <a:t>… </a:t>
            </a:r>
          </a:p>
          <a:p>
            <a:r>
              <a:rPr lang="sl-SI" dirty="0" smtClean="0"/>
              <a:t>Data are not </a:t>
            </a:r>
            <a:r>
              <a:rPr lang="sl-SI" dirty="0" err="1" smtClean="0"/>
              <a:t>sufficient</a:t>
            </a:r>
            <a:r>
              <a:rPr lang="sl-SI" dirty="0" smtClean="0"/>
              <a:t>.</a:t>
            </a:r>
          </a:p>
          <a:p>
            <a:r>
              <a:rPr lang="sl-SI" dirty="0" err="1" smtClean="0"/>
              <a:t>Evaluation</a:t>
            </a:r>
            <a:r>
              <a:rPr lang="sl-SI" dirty="0" smtClean="0"/>
              <a:t> </a:t>
            </a:r>
            <a:r>
              <a:rPr lang="sl-SI" dirty="0" err="1" smtClean="0"/>
              <a:t>of</a:t>
            </a:r>
            <a:r>
              <a:rPr lang="sl-SI" dirty="0" smtClean="0"/>
              <a:t> preventive </a:t>
            </a:r>
            <a:r>
              <a:rPr lang="sl-SI" dirty="0" err="1" smtClean="0"/>
              <a:t>services</a:t>
            </a:r>
            <a:r>
              <a:rPr lang="sl-SI" dirty="0" smtClean="0"/>
              <a:t> </a:t>
            </a:r>
            <a:r>
              <a:rPr lang="sl-SI" dirty="0" err="1" smtClean="0"/>
              <a:t>using</a:t>
            </a:r>
            <a:r>
              <a:rPr lang="sl-SI" dirty="0" smtClean="0"/>
              <a:t> </a:t>
            </a:r>
            <a:r>
              <a:rPr lang="sl-SI" dirty="0" err="1" smtClean="0"/>
              <a:t>pragmatic</a:t>
            </a:r>
            <a:r>
              <a:rPr lang="sl-SI" dirty="0" smtClean="0"/>
              <a:t> </a:t>
            </a:r>
            <a:r>
              <a:rPr lang="sl-SI" dirty="0" err="1" smtClean="0"/>
              <a:t>evaluation</a:t>
            </a:r>
            <a:r>
              <a:rPr lang="sl-SI" dirty="0" smtClean="0"/>
              <a:t> (</a:t>
            </a:r>
            <a:r>
              <a:rPr lang="sl-SI" dirty="0" err="1" smtClean="0"/>
              <a:t>routine</a:t>
            </a:r>
            <a:r>
              <a:rPr lang="sl-SI" dirty="0" smtClean="0"/>
              <a:t> </a:t>
            </a:r>
            <a:r>
              <a:rPr lang="sl-SI" dirty="0" err="1" smtClean="0"/>
              <a:t>and</a:t>
            </a:r>
            <a:r>
              <a:rPr lang="sl-SI" dirty="0" smtClean="0"/>
              <a:t> </a:t>
            </a:r>
            <a:r>
              <a:rPr lang="sl-SI" dirty="0" err="1" smtClean="0"/>
              <a:t>survey</a:t>
            </a:r>
            <a:r>
              <a:rPr lang="sl-SI" dirty="0" smtClean="0"/>
              <a:t> data </a:t>
            </a:r>
            <a:r>
              <a:rPr lang="sl-SI" dirty="0" err="1" smtClean="0"/>
              <a:t>available</a:t>
            </a:r>
            <a:r>
              <a:rPr lang="sl-SI" dirty="0" smtClean="0"/>
              <a:t>, </a:t>
            </a:r>
            <a:r>
              <a:rPr lang="sl-SI" dirty="0" err="1" smtClean="0"/>
              <a:t>semi-structured</a:t>
            </a:r>
            <a:r>
              <a:rPr lang="sl-SI" dirty="0" smtClean="0"/>
              <a:t> </a:t>
            </a:r>
            <a:r>
              <a:rPr lang="sl-SI" dirty="0" err="1" smtClean="0"/>
              <a:t>interviews</a:t>
            </a:r>
            <a:r>
              <a:rPr lang="sl-SI" dirty="0" smtClean="0"/>
              <a:t>, </a:t>
            </a:r>
            <a:r>
              <a:rPr lang="sl-SI" dirty="0" err="1" smtClean="0"/>
              <a:t>focus</a:t>
            </a:r>
            <a:r>
              <a:rPr lang="sl-SI" dirty="0" smtClean="0"/>
              <a:t> </a:t>
            </a:r>
            <a:r>
              <a:rPr lang="sl-SI" dirty="0" err="1" smtClean="0"/>
              <a:t>group</a:t>
            </a:r>
            <a:r>
              <a:rPr lang="sl-SI" dirty="0" smtClean="0"/>
              <a:t> </a:t>
            </a:r>
            <a:r>
              <a:rPr lang="sl-SI" dirty="0" err="1" smtClean="0"/>
              <a:t>discussions</a:t>
            </a:r>
            <a:r>
              <a:rPr lang="sl-SI" dirty="0" smtClean="0"/>
              <a:t>…).</a:t>
            </a:r>
          </a:p>
          <a:p>
            <a:pPr marL="0" indent="0">
              <a:buNone/>
            </a:pPr>
            <a:r>
              <a:rPr lang="sl-SI" sz="2800" b="1" dirty="0" err="1">
                <a:solidFill>
                  <a:srgbClr val="0070C0"/>
                </a:solidFill>
              </a:rPr>
              <a:t>Electronic</a:t>
            </a:r>
            <a:r>
              <a:rPr lang="sl-SI" sz="2800" b="1" dirty="0">
                <a:solidFill>
                  <a:srgbClr val="0070C0"/>
                </a:solidFill>
              </a:rPr>
              <a:t> </a:t>
            </a:r>
            <a:r>
              <a:rPr lang="sl-SI" sz="2800" b="1" dirty="0" err="1">
                <a:solidFill>
                  <a:srgbClr val="0070C0"/>
                </a:solidFill>
              </a:rPr>
              <a:t>records</a:t>
            </a:r>
            <a:endParaRPr lang="sl-SI" sz="2800" b="1" dirty="0">
              <a:solidFill>
                <a:srgbClr val="0070C0"/>
              </a:solidFill>
            </a:endParaRPr>
          </a:p>
          <a:p>
            <a:r>
              <a:rPr lang="sl-SI" dirty="0" err="1" smtClean="0"/>
              <a:t>Plans</a:t>
            </a:r>
            <a:r>
              <a:rPr lang="sl-SI" dirty="0" smtClean="0"/>
              <a:t> </a:t>
            </a:r>
            <a:r>
              <a:rPr lang="sl-SI" dirty="0" err="1" smtClean="0"/>
              <a:t>for</a:t>
            </a:r>
            <a:r>
              <a:rPr lang="sl-SI" dirty="0" smtClean="0"/>
              <a:t> </a:t>
            </a:r>
            <a:r>
              <a:rPr lang="sl-SI" dirty="0" err="1" smtClean="0"/>
              <a:t>an</a:t>
            </a:r>
            <a:r>
              <a:rPr lang="sl-SI" dirty="0" smtClean="0"/>
              <a:t> e-preventive </a:t>
            </a:r>
            <a:r>
              <a:rPr lang="sl-SI" dirty="0" err="1" smtClean="0"/>
              <a:t>record</a:t>
            </a:r>
            <a:r>
              <a:rPr lang="sl-SI" dirty="0" smtClean="0"/>
              <a:t> </a:t>
            </a:r>
            <a:r>
              <a:rPr lang="sl-SI" dirty="0" err="1" smtClean="0"/>
              <a:t>and</a:t>
            </a:r>
            <a:r>
              <a:rPr lang="sl-SI" dirty="0" smtClean="0"/>
              <a:t> </a:t>
            </a:r>
            <a:r>
              <a:rPr lang="sl-SI" dirty="0" err="1" smtClean="0"/>
              <a:t>creation</a:t>
            </a:r>
            <a:r>
              <a:rPr lang="sl-SI" dirty="0" smtClean="0"/>
              <a:t> </a:t>
            </a:r>
            <a:r>
              <a:rPr lang="sl-SI" dirty="0" err="1" smtClean="0"/>
              <a:t>of</a:t>
            </a:r>
            <a:r>
              <a:rPr lang="sl-SI" dirty="0" smtClean="0"/>
              <a:t> a </a:t>
            </a:r>
            <a:r>
              <a:rPr lang="sl-SI" dirty="0" err="1" smtClean="0"/>
              <a:t>registry</a:t>
            </a:r>
            <a:r>
              <a:rPr lang="sl-SI" dirty="0" smtClean="0"/>
              <a:t> (e-</a:t>
            </a:r>
            <a:r>
              <a:rPr lang="sl-SI" dirty="0" err="1" smtClean="0"/>
              <a:t>health</a:t>
            </a:r>
            <a:r>
              <a:rPr lang="sl-SI" dirty="0" smtClean="0"/>
              <a:t> </a:t>
            </a:r>
            <a:r>
              <a:rPr lang="sl-SI" dirty="0" err="1" smtClean="0"/>
              <a:t>Slovenia</a:t>
            </a:r>
            <a:r>
              <a:rPr lang="sl-SI" dirty="0" smtClean="0"/>
              <a:t>).</a:t>
            </a:r>
          </a:p>
          <a:p>
            <a:r>
              <a:rPr lang="sl-SI" dirty="0" err="1" smtClean="0"/>
              <a:t>Control</a:t>
            </a:r>
            <a:r>
              <a:rPr lang="sl-SI" dirty="0" smtClean="0"/>
              <a:t> </a:t>
            </a:r>
            <a:r>
              <a:rPr lang="sl-SI" dirty="0" err="1" smtClean="0"/>
              <a:t>of</a:t>
            </a:r>
            <a:r>
              <a:rPr lang="sl-SI" dirty="0" smtClean="0"/>
              <a:t> </a:t>
            </a:r>
            <a:r>
              <a:rPr lang="sl-SI" dirty="0" err="1" smtClean="0"/>
              <a:t>coverage</a:t>
            </a:r>
            <a:r>
              <a:rPr lang="sl-SI" dirty="0" smtClean="0"/>
              <a:t> </a:t>
            </a:r>
            <a:r>
              <a:rPr lang="sl-SI" dirty="0" err="1" smtClean="0"/>
              <a:t>of</a:t>
            </a:r>
            <a:r>
              <a:rPr lang="sl-SI" dirty="0" smtClean="0"/>
              <a:t> </a:t>
            </a:r>
            <a:r>
              <a:rPr lang="sl-SI" dirty="0" err="1" smtClean="0"/>
              <a:t>target</a:t>
            </a:r>
            <a:r>
              <a:rPr lang="sl-SI" dirty="0" smtClean="0"/>
              <a:t> </a:t>
            </a:r>
            <a:r>
              <a:rPr lang="sl-SI" dirty="0" err="1" smtClean="0"/>
              <a:t>population</a:t>
            </a:r>
            <a:r>
              <a:rPr lang="sl-SI" dirty="0" smtClean="0"/>
              <a:t> </a:t>
            </a:r>
            <a:r>
              <a:rPr lang="sl-SI" dirty="0" err="1" smtClean="0"/>
              <a:t>planned</a:t>
            </a:r>
            <a:r>
              <a:rPr lang="sl-SI" dirty="0" smtClean="0"/>
              <a:t> </a:t>
            </a:r>
            <a:r>
              <a:rPr lang="sl-SI" dirty="0" err="1" smtClean="0"/>
              <a:t>using</a:t>
            </a:r>
            <a:r>
              <a:rPr lang="sl-SI" dirty="0" smtClean="0"/>
              <a:t> </a:t>
            </a:r>
            <a:r>
              <a:rPr lang="sl-SI" dirty="0" err="1" smtClean="0"/>
              <a:t>population</a:t>
            </a:r>
            <a:r>
              <a:rPr lang="sl-SI" dirty="0" smtClean="0"/>
              <a:t> </a:t>
            </a:r>
            <a:r>
              <a:rPr lang="sl-SI" dirty="0" err="1" smtClean="0"/>
              <a:t>registry</a:t>
            </a:r>
            <a:r>
              <a:rPr lang="sl-SI" dirty="0" smtClean="0"/>
              <a:t>.</a:t>
            </a:r>
            <a:endParaRPr lang="sl-SI"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7504" y="111598"/>
            <a:ext cx="7490793" cy="1320800"/>
          </a:xfrm>
        </p:spPr>
        <p:txBody>
          <a:bodyPr>
            <a:normAutofit/>
          </a:bodyPr>
          <a:lstStyle/>
          <a:p>
            <a:r>
              <a:rPr lang="en-US" sz="2400" b="1" dirty="0">
                <a:solidFill>
                  <a:srgbClr val="0070C0"/>
                </a:solidFill>
              </a:rPr>
              <a:t>Which provider is entitled to perform the well-child care</a:t>
            </a:r>
            <a:endParaRPr lang="sl-SI" sz="2400" b="1" dirty="0">
              <a:solidFill>
                <a:srgbClr val="0070C0"/>
              </a:solidFill>
            </a:endParaRPr>
          </a:p>
        </p:txBody>
      </p:sp>
      <p:sp>
        <p:nvSpPr>
          <p:cNvPr id="3" name="Označba mesta vsebine 2"/>
          <p:cNvSpPr>
            <a:spLocks noGrp="1"/>
          </p:cNvSpPr>
          <p:nvPr>
            <p:ph idx="1"/>
          </p:nvPr>
        </p:nvSpPr>
        <p:spPr>
          <a:xfrm>
            <a:off x="107504" y="839620"/>
            <a:ext cx="8352928" cy="3880773"/>
          </a:xfrm>
        </p:spPr>
        <p:txBody>
          <a:bodyPr/>
          <a:lstStyle/>
          <a:p>
            <a:r>
              <a:rPr lang="sl-SI" dirty="0" smtClean="0">
                <a:latin typeface="+mj-lt"/>
              </a:rPr>
              <a:t>As </a:t>
            </a:r>
            <a:r>
              <a:rPr lang="sl-SI" dirty="0" err="1" smtClean="0">
                <a:latin typeface="+mj-lt"/>
              </a:rPr>
              <a:t>stated</a:t>
            </a:r>
            <a:r>
              <a:rPr lang="sl-SI" dirty="0" smtClean="0">
                <a:latin typeface="+mj-lt"/>
              </a:rPr>
              <a:t> in </a:t>
            </a:r>
            <a:r>
              <a:rPr lang="sl-SI" dirty="0" err="1">
                <a:latin typeface="+mj-lt"/>
              </a:rPr>
              <a:t>the</a:t>
            </a:r>
            <a:r>
              <a:rPr lang="sl-SI" dirty="0">
                <a:latin typeface="+mj-lt"/>
              </a:rPr>
              <a:t> </a:t>
            </a:r>
            <a:r>
              <a:rPr lang="sl-SI" dirty="0" err="1">
                <a:latin typeface="+mj-lt"/>
              </a:rPr>
              <a:t>law</a:t>
            </a:r>
            <a:r>
              <a:rPr lang="sl-SI" dirty="0">
                <a:latin typeface="+mj-lt"/>
              </a:rPr>
              <a:t> on </a:t>
            </a:r>
            <a:r>
              <a:rPr lang="sl-SI" dirty="0" err="1">
                <a:latin typeface="+mj-lt"/>
              </a:rPr>
              <a:t>health</a:t>
            </a:r>
            <a:r>
              <a:rPr lang="sl-SI" dirty="0">
                <a:latin typeface="+mj-lt"/>
              </a:rPr>
              <a:t> </a:t>
            </a:r>
            <a:r>
              <a:rPr lang="sl-SI" dirty="0" err="1" smtClean="0">
                <a:latin typeface="+mj-lt"/>
              </a:rPr>
              <a:t>care</a:t>
            </a:r>
            <a:r>
              <a:rPr lang="sl-SI" dirty="0" smtClean="0">
                <a:latin typeface="+mj-lt"/>
              </a:rPr>
              <a:t>: </a:t>
            </a:r>
            <a:r>
              <a:rPr lang="sl-SI" dirty="0" err="1" smtClean="0">
                <a:latin typeface="+mj-lt"/>
              </a:rPr>
              <a:t>The</a:t>
            </a:r>
            <a:r>
              <a:rPr lang="sl-SI" dirty="0" smtClean="0">
                <a:latin typeface="+mj-lt"/>
              </a:rPr>
              <a:t> </a:t>
            </a:r>
            <a:r>
              <a:rPr lang="sl-SI" dirty="0" err="1" smtClean="0">
                <a:latin typeface="+mj-lt"/>
              </a:rPr>
              <a:t>providers</a:t>
            </a:r>
            <a:r>
              <a:rPr lang="sl-SI" dirty="0" smtClean="0">
                <a:latin typeface="+mj-lt"/>
              </a:rPr>
              <a:t> </a:t>
            </a:r>
            <a:r>
              <a:rPr lang="sl-SI" dirty="0" err="1" smtClean="0">
                <a:latin typeface="+mj-lt"/>
              </a:rPr>
              <a:t>of</a:t>
            </a:r>
            <a:r>
              <a:rPr lang="sl-SI" dirty="0" smtClean="0">
                <a:latin typeface="+mj-lt"/>
              </a:rPr>
              <a:t> preventive </a:t>
            </a:r>
            <a:r>
              <a:rPr lang="sl-SI" dirty="0" err="1" smtClean="0">
                <a:latin typeface="+mj-lt"/>
              </a:rPr>
              <a:t>services</a:t>
            </a:r>
            <a:r>
              <a:rPr lang="sl-SI" dirty="0" smtClean="0">
                <a:latin typeface="+mj-lt"/>
              </a:rPr>
              <a:t> </a:t>
            </a:r>
            <a:r>
              <a:rPr lang="sl-SI" dirty="0" err="1" smtClean="0">
                <a:latin typeface="+mj-lt"/>
              </a:rPr>
              <a:t>for</a:t>
            </a:r>
            <a:r>
              <a:rPr lang="sl-SI" dirty="0" smtClean="0">
                <a:latin typeface="+mj-lt"/>
              </a:rPr>
              <a:t> </a:t>
            </a:r>
            <a:r>
              <a:rPr lang="sl-SI" dirty="0" err="1" smtClean="0">
                <a:latin typeface="+mj-lt"/>
              </a:rPr>
              <a:t>children</a:t>
            </a:r>
            <a:r>
              <a:rPr lang="sl-SI" dirty="0" smtClean="0">
                <a:latin typeface="+mj-lt"/>
              </a:rPr>
              <a:t> </a:t>
            </a:r>
            <a:r>
              <a:rPr lang="sl-SI" dirty="0" err="1" smtClean="0">
                <a:latin typeface="+mj-lt"/>
              </a:rPr>
              <a:t>and</a:t>
            </a:r>
            <a:r>
              <a:rPr lang="sl-SI" dirty="0" smtClean="0">
                <a:latin typeface="+mj-lt"/>
              </a:rPr>
              <a:t> </a:t>
            </a:r>
            <a:r>
              <a:rPr lang="sl-SI" dirty="0" err="1" smtClean="0">
                <a:latin typeface="+mj-lt"/>
              </a:rPr>
              <a:t>adolescents</a:t>
            </a:r>
            <a:r>
              <a:rPr lang="sl-SI" dirty="0" smtClean="0">
                <a:latin typeface="+mj-lt"/>
              </a:rPr>
              <a:t> are </a:t>
            </a:r>
            <a:r>
              <a:rPr lang="sl-SI" dirty="0" err="1" smtClean="0">
                <a:latin typeface="+mj-lt"/>
              </a:rPr>
              <a:t>primary</a:t>
            </a:r>
            <a:r>
              <a:rPr lang="sl-SI" dirty="0" smtClean="0">
                <a:latin typeface="+mj-lt"/>
              </a:rPr>
              <a:t> </a:t>
            </a:r>
            <a:r>
              <a:rPr lang="sl-SI" dirty="0" err="1" smtClean="0">
                <a:latin typeface="+mj-lt"/>
              </a:rPr>
              <a:t>paediatricians</a:t>
            </a:r>
            <a:r>
              <a:rPr lang="sl-SI" dirty="0" smtClean="0">
                <a:latin typeface="+mj-lt"/>
              </a:rPr>
              <a:t> </a:t>
            </a:r>
            <a:r>
              <a:rPr lang="sl-SI" dirty="0" err="1" smtClean="0">
                <a:latin typeface="+mj-lt"/>
              </a:rPr>
              <a:t>and</a:t>
            </a:r>
            <a:r>
              <a:rPr lang="sl-SI" dirty="0" smtClean="0">
                <a:latin typeface="+mj-lt"/>
              </a:rPr>
              <a:t> </a:t>
            </a:r>
            <a:r>
              <a:rPr lang="sl-SI" dirty="0" err="1" smtClean="0">
                <a:latin typeface="+mj-lt"/>
              </a:rPr>
              <a:t>school</a:t>
            </a:r>
            <a:r>
              <a:rPr lang="sl-SI" dirty="0" smtClean="0">
                <a:latin typeface="+mj-lt"/>
              </a:rPr>
              <a:t>-medicine </a:t>
            </a:r>
            <a:r>
              <a:rPr lang="sl-SI" dirty="0" err="1" smtClean="0">
                <a:latin typeface="+mj-lt"/>
              </a:rPr>
              <a:t>specialists</a:t>
            </a:r>
            <a:r>
              <a:rPr lang="sl-SI" dirty="0" smtClean="0">
                <a:latin typeface="+mj-lt"/>
              </a:rPr>
              <a:t>.</a:t>
            </a:r>
          </a:p>
          <a:p>
            <a:pPr lvl="0"/>
            <a:r>
              <a:rPr lang="en-GB" dirty="0"/>
              <a:t>Only in exceptional circumstances they can be provided by a GP. </a:t>
            </a:r>
            <a:endParaRPr lang="sl-SI" dirty="0"/>
          </a:p>
          <a:p>
            <a:r>
              <a:rPr lang="en-GB" dirty="0"/>
              <a:t>Graduate nurse provides health </a:t>
            </a:r>
            <a:r>
              <a:rPr lang="en-GB" dirty="0" smtClean="0"/>
              <a:t>education.</a:t>
            </a:r>
            <a:r>
              <a:rPr lang="sl-SI" dirty="0" smtClean="0"/>
              <a:t> </a:t>
            </a:r>
            <a:r>
              <a:rPr lang="sl-SI" dirty="0" err="1" smtClean="0">
                <a:latin typeface="+mj-lt"/>
              </a:rPr>
              <a:t>Health</a:t>
            </a:r>
            <a:r>
              <a:rPr lang="sl-SI" dirty="0" smtClean="0">
                <a:latin typeface="+mj-lt"/>
              </a:rPr>
              <a:t> </a:t>
            </a:r>
            <a:r>
              <a:rPr lang="sl-SI" dirty="0" err="1" smtClean="0">
                <a:latin typeface="+mj-lt"/>
              </a:rPr>
              <a:t>visitors</a:t>
            </a:r>
            <a:r>
              <a:rPr lang="sl-SI" dirty="0" smtClean="0">
                <a:latin typeface="+mj-lt"/>
              </a:rPr>
              <a:t>, </a:t>
            </a:r>
            <a:r>
              <a:rPr lang="sl-SI" dirty="0" err="1" smtClean="0">
                <a:latin typeface="+mj-lt"/>
              </a:rPr>
              <a:t>clinical</a:t>
            </a:r>
            <a:r>
              <a:rPr lang="sl-SI" dirty="0" smtClean="0">
                <a:latin typeface="+mj-lt"/>
              </a:rPr>
              <a:t> </a:t>
            </a:r>
            <a:r>
              <a:rPr lang="sl-SI" dirty="0" err="1" smtClean="0">
                <a:latin typeface="+mj-lt"/>
              </a:rPr>
              <a:t>psychologists</a:t>
            </a:r>
            <a:r>
              <a:rPr lang="sl-SI" dirty="0" smtClean="0">
                <a:latin typeface="+mj-lt"/>
              </a:rPr>
              <a:t> </a:t>
            </a:r>
            <a:r>
              <a:rPr lang="sl-SI" dirty="0" err="1" smtClean="0">
                <a:latin typeface="+mj-lt"/>
              </a:rPr>
              <a:t>and</a:t>
            </a:r>
            <a:r>
              <a:rPr lang="sl-SI" dirty="0" smtClean="0">
                <a:latin typeface="+mj-lt"/>
              </a:rPr>
              <a:t> </a:t>
            </a:r>
            <a:r>
              <a:rPr lang="sl-SI" dirty="0" err="1" smtClean="0">
                <a:latin typeface="+mj-lt"/>
              </a:rPr>
              <a:t>speech</a:t>
            </a:r>
            <a:r>
              <a:rPr lang="sl-SI" dirty="0" smtClean="0">
                <a:latin typeface="+mj-lt"/>
              </a:rPr>
              <a:t> </a:t>
            </a:r>
            <a:r>
              <a:rPr lang="sl-SI" dirty="0" err="1" smtClean="0">
                <a:latin typeface="+mj-lt"/>
              </a:rPr>
              <a:t>therapists</a:t>
            </a:r>
            <a:r>
              <a:rPr lang="sl-SI" dirty="0" smtClean="0">
                <a:latin typeface="+mj-lt"/>
              </a:rPr>
              <a:t> </a:t>
            </a:r>
            <a:r>
              <a:rPr lang="sl-SI" dirty="0" err="1" smtClean="0">
                <a:latin typeface="+mj-lt"/>
              </a:rPr>
              <a:t>also</a:t>
            </a:r>
            <a:r>
              <a:rPr lang="sl-SI" dirty="0" smtClean="0">
                <a:latin typeface="+mj-lt"/>
              </a:rPr>
              <a:t> </a:t>
            </a:r>
            <a:r>
              <a:rPr lang="sl-SI" dirty="0" err="1" smtClean="0">
                <a:latin typeface="+mj-lt"/>
              </a:rPr>
              <a:t>give</a:t>
            </a:r>
            <a:r>
              <a:rPr lang="sl-SI" dirty="0" smtClean="0">
                <a:latin typeface="+mj-lt"/>
              </a:rPr>
              <a:t> preventive </a:t>
            </a:r>
            <a:r>
              <a:rPr lang="sl-SI" dirty="0" err="1" smtClean="0">
                <a:latin typeface="+mj-lt"/>
              </a:rPr>
              <a:t>services</a:t>
            </a:r>
            <a:r>
              <a:rPr lang="sl-SI" dirty="0" smtClean="0">
                <a:latin typeface="+mj-lt"/>
              </a:rPr>
              <a:t>.</a:t>
            </a:r>
          </a:p>
          <a:p>
            <a:r>
              <a:rPr lang="sl-SI" dirty="0" err="1" smtClean="0">
                <a:latin typeface="+mj-lt"/>
              </a:rPr>
              <a:t>About</a:t>
            </a:r>
            <a:r>
              <a:rPr lang="sl-SI" dirty="0" smtClean="0">
                <a:latin typeface="+mj-lt"/>
              </a:rPr>
              <a:t> 30% </a:t>
            </a:r>
            <a:r>
              <a:rPr lang="en-US" dirty="0" smtClean="0">
                <a:latin typeface="+mj-lt"/>
              </a:rPr>
              <a:t>percentage </a:t>
            </a:r>
            <a:r>
              <a:rPr lang="en-US" dirty="0">
                <a:latin typeface="+mj-lt"/>
              </a:rPr>
              <a:t>of the </a:t>
            </a:r>
            <a:r>
              <a:rPr lang="en-US" dirty="0" smtClean="0">
                <a:latin typeface="+mj-lt"/>
              </a:rPr>
              <a:t>PCPs work-time </a:t>
            </a:r>
            <a:r>
              <a:rPr lang="sl-SI" dirty="0" smtClean="0">
                <a:latin typeface="+mj-lt"/>
              </a:rPr>
              <a:t>is </a:t>
            </a:r>
            <a:r>
              <a:rPr lang="en-US" dirty="0" smtClean="0">
                <a:latin typeface="+mj-lt"/>
              </a:rPr>
              <a:t>dedicated </a:t>
            </a:r>
            <a:r>
              <a:rPr lang="en-US" dirty="0">
                <a:latin typeface="+mj-lt"/>
              </a:rPr>
              <a:t>to preventive </a:t>
            </a:r>
            <a:r>
              <a:rPr lang="en-US" dirty="0" err="1">
                <a:latin typeface="+mj-lt"/>
              </a:rPr>
              <a:t>paediatric</a:t>
            </a:r>
            <a:r>
              <a:rPr lang="en-US" dirty="0">
                <a:latin typeface="+mj-lt"/>
              </a:rPr>
              <a:t> </a:t>
            </a:r>
            <a:r>
              <a:rPr lang="en-US" dirty="0" err="1" smtClean="0">
                <a:latin typeface="+mj-lt"/>
              </a:rPr>
              <a:t>hea</a:t>
            </a:r>
            <a:r>
              <a:rPr lang="sl-SI" dirty="0" smtClean="0">
                <a:latin typeface="+mj-lt"/>
              </a:rPr>
              <a:t>l</a:t>
            </a:r>
            <a:r>
              <a:rPr lang="en-US" dirty="0" err="1" smtClean="0">
                <a:latin typeface="+mj-lt"/>
              </a:rPr>
              <a:t>th</a:t>
            </a:r>
            <a:r>
              <a:rPr lang="en-US" dirty="0" smtClean="0">
                <a:latin typeface="+mj-lt"/>
              </a:rPr>
              <a:t> care</a:t>
            </a:r>
            <a:r>
              <a:rPr lang="sl-SI" dirty="0" smtClean="0">
                <a:latin typeface="+mj-lt"/>
              </a:rPr>
              <a:t>.</a:t>
            </a:r>
          </a:p>
          <a:p>
            <a:endParaRPr lang="sl-SI" dirty="0" smtClean="0">
              <a:latin typeface="+mj-lt"/>
            </a:endParaRPr>
          </a:p>
          <a:p>
            <a:endParaRPr lang="sl-SI" dirty="0"/>
          </a:p>
        </p:txBody>
      </p:sp>
      <p:graphicFrame>
        <p:nvGraphicFramePr>
          <p:cNvPr id="4" name="Ograda vsebine 3"/>
          <p:cNvGraphicFramePr>
            <a:graphicFrameLocks/>
          </p:cNvGraphicFramePr>
          <p:nvPr>
            <p:extLst>
              <p:ext uri="{D42A27DB-BD31-4B8C-83A1-F6EECF244321}">
                <p14:modId xmlns:p14="http://schemas.microsoft.com/office/powerpoint/2010/main" val="3942959630"/>
              </p:ext>
            </p:extLst>
          </p:nvPr>
        </p:nvGraphicFramePr>
        <p:xfrm>
          <a:off x="2123728" y="3284984"/>
          <a:ext cx="6563072" cy="34563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Slika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716016" y="4437112"/>
            <a:ext cx="1353199" cy="1353199"/>
          </a:xfrm>
          <a:prstGeom prst="rect">
            <a:avLst/>
          </a:prstGeom>
          <a:solidFill>
            <a:schemeClr val="bg1">
              <a:lumMod val="95000"/>
            </a:schemeClr>
          </a:solidFill>
        </p:spPr>
      </p:pic>
    </p:spTree>
    <p:extLst>
      <p:ext uri="{BB962C8B-B14F-4D97-AF65-F5344CB8AC3E}">
        <p14:creationId xmlns:p14="http://schemas.microsoft.com/office/powerpoint/2010/main" val="3808291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222547" y="332656"/>
            <a:ext cx="8854128" cy="1152128"/>
          </a:xfrm>
        </p:spPr>
        <p:txBody>
          <a:bodyPr>
            <a:normAutofit/>
          </a:bodyPr>
          <a:lstStyle/>
          <a:p>
            <a:pPr algn="l"/>
            <a:r>
              <a:rPr lang="sl-SI" sz="2800" b="1" kern="0" dirty="0" err="1">
                <a:solidFill>
                  <a:srgbClr val="0070C0"/>
                </a:solidFill>
                <a:latin typeface="Calibri" pitchFamily="34" charset="0"/>
              </a:rPr>
              <a:t>Current</a:t>
            </a:r>
            <a:r>
              <a:rPr lang="sl-SI" sz="2800" b="1" kern="0" dirty="0">
                <a:solidFill>
                  <a:srgbClr val="0070C0"/>
                </a:solidFill>
                <a:latin typeface="Calibri" pitchFamily="34" charset="0"/>
              </a:rPr>
              <a:t> </a:t>
            </a:r>
            <a:r>
              <a:rPr lang="sl-SI" sz="2800" b="1" kern="0" dirty="0" err="1" smtClean="0">
                <a:solidFill>
                  <a:srgbClr val="0070C0"/>
                </a:solidFill>
                <a:latin typeface="Calibri" pitchFamily="34" charset="0"/>
              </a:rPr>
              <a:t>situation</a:t>
            </a:r>
            <a:r>
              <a:rPr lang="sl-SI" sz="2800" b="1" kern="0" dirty="0" smtClean="0">
                <a:solidFill>
                  <a:srgbClr val="0070C0"/>
                </a:solidFill>
                <a:latin typeface="Calibri" pitchFamily="34" charset="0"/>
              </a:rPr>
              <a:t> - </a:t>
            </a:r>
            <a:r>
              <a:rPr lang="sl-SI" sz="2800" b="1" kern="0" dirty="0" err="1" smtClean="0">
                <a:solidFill>
                  <a:srgbClr val="0070C0"/>
                </a:solidFill>
                <a:latin typeface="Calibri" pitchFamily="34" charset="0"/>
              </a:rPr>
              <a:t>challenges</a:t>
            </a:r>
            <a:r>
              <a:rPr lang="sl-SI" sz="2800" b="1" kern="0" dirty="0" smtClean="0">
                <a:solidFill>
                  <a:srgbClr val="0070C0"/>
                </a:solidFill>
                <a:latin typeface="Calibri" pitchFamily="34" charset="0"/>
              </a:rPr>
              <a:t> in </a:t>
            </a:r>
            <a:r>
              <a:rPr lang="sl-SI" sz="2800" b="1" kern="0" dirty="0">
                <a:solidFill>
                  <a:srgbClr val="0070C0"/>
                </a:solidFill>
                <a:latin typeface="Calibri" pitchFamily="34" charset="0"/>
              </a:rPr>
              <a:t>preventive </a:t>
            </a:r>
            <a:r>
              <a:rPr lang="sl-SI" sz="2800" b="1" kern="0" dirty="0" smtClean="0">
                <a:solidFill>
                  <a:srgbClr val="0070C0"/>
                </a:solidFill>
                <a:latin typeface="Calibri" pitchFamily="34" charset="0"/>
              </a:rPr>
              <a:t/>
            </a:r>
            <a:br>
              <a:rPr lang="sl-SI" sz="2800" b="1" kern="0" dirty="0" smtClean="0">
                <a:solidFill>
                  <a:srgbClr val="0070C0"/>
                </a:solidFill>
                <a:latin typeface="Calibri" pitchFamily="34" charset="0"/>
              </a:rPr>
            </a:br>
            <a:r>
              <a:rPr lang="sl-SI" sz="2800" b="1" kern="0" dirty="0" err="1" smtClean="0">
                <a:solidFill>
                  <a:srgbClr val="0070C0"/>
                </a:solidFill>
                <a:latin typeface="Calibri" pitchFamily="34" charset="0"/>
              </a:rPr>
              <a:t>health</a:t>
            </a:r>
            <a:r>
              <a:rPr lang="sl-SI" sz="2800" b="1" kern="0" dirty="0" smtClean="0">
                <a:solidFill>
                  <a:srgbClr val="0070C0"/>
                </a:solidFill>
                <a:latin typeface="Calibri" pitchFamily="34" charset="0"/>
              </a:rPr>
              <a:t> </a:t>
            </a:r>
            <a:r>
              <a:rPr lang="sl-SI" sz="2800" b="1" kern="0" dirty="0" err="1">
                <a:solidFill>
                  <a:srgbClr val="0070C0"/>
                </a:solidFill>
                <a:latin typeface="Calibri" pitchFamily="34" charset="0"/>
              </a:rPr>
              <a:t>care</a:t>
            </a:r>
            <a:r>
              <a:rPr lang="sl-SI" sz="2800" b="1" kern="0" dirty="0">
                <a:solidFill>
                  <a:srgbClr val="0070C0"/>
                </a:solidFill>
                <a:latin typeface="Calibri" pitchFamily="34" charset="0"/>
              </a:rPr>
              <a:t> in </a:t>
            </a:r>
            <a:r>
              <a:rPr lang="sl-SI" sz="2800" b="1" kern="0" dirty="0" err="1">
                <a:solidFill>
                  <a:srgbClr val="0070C0"/>
                </a:solidFill>
                <a:latin typeface="Calibri" pitchFamily="34" charset="0"/>
              </a:rPr>
              <a:t>Slovenia</a:t>
            </a:r>
            <a:endParaRPr lang="en-US" sz="2800" dirty="0" smtClean="0">
              <a:solidFill>
                <a:srgbClr val="0070C0"/>
              </a:solidFill>
            </a:endParaRPr>
          </a:p>
        </p:txBody>
      </p:sp>
      <p:sp>
        <p:nvSpPr>
          <p:cNvPr id="32771" name="Content Placeholder 2"/>
          <p:cNvSpPr>
            <a:spLocks noGrp="1"/>
          </p:cNvSpPr>
          <p:nvPr>
            <p:ph idx="1"/>
          </p:nvPr>
        </p:nvSpPr>
        <p:spPr>
          <a:xfrm>
            <a:off x="251521" y="1484784"/>
            <a:ext cx="7848872" cy="5256584"/>
          </a:xfrm>
        </p:spPr>
        <p:txBody>
          <a:bodyPr>
            <a:normAutofit/>
          </a:bodyPr>
          <a:lstStyle/>
          <a:p>
            <a:pPr eaLnBrk="0" hangingPunct="0">
              <a:lnSpc>
                <a:spcPct val="80000"/>
              </a:lnSpc>
              <a:buFontTx/>
              <a:buChar char="•"/>
            </a:pPr>
            <a:r>
              <a:rPr lang="en-GB" sz="2000" dirty="0">
                <a:solidFill>
                  <a:schemeClr val="tx1"/>
                </a:solidFill>
                <a:latin typeface="Calibri" panose="020F0502020204030204" pitchFamily="34" charset="0"/>
                <a:cs typeface="Arial" panose="020B0604020202020204" pitchFamily="34" charset="0"/>
              </a:rPr>
              <a:t>Increasing trends in unhealthy life styles, chronic diseases, mental health problems and related inequalities in health.</a:t>
            </a:r>
            <a:endParaRPr lang="sl-SI" sz="2000" dirty="0">
              <a:solidFill>
                <a:schemeClr val="tx1"/>
              </a:solidFill>
              <a:latin typeface="Calibri" panose="020F0502020204030204" pitchFamily="34" charset="0"/>
              <a:cs typeface="Arial" panose="020B0604020202020204" pitchFamily="34" charset="0"/>
            </a:endParaRPr>
          </a:p>
          <a:p>
            <a:pPr marL="342900" lvl="0" indent="-342900" eaLnBrk="0" hangingPunct="0">
              <a:lnSpc>
                <a:spcPct val="80000"/>
              </a:lnSpc>
              <a:buFontTx/>
              <a:buChar char="•"/>
            </a:pPr>
            <a:r>
              <a:rPr lang="en-GB" sz="2000" dirty="0" smtClean="0">
                <a:solidFill>
                  <a:schemeClr val="tx1"/>
                </a:solidFill>
                <a:latin typeface="Calibri" panose="020F0502020204030204" pitchFamily="34" charset="0"/>
                <a:cs typeface="Arial" panose="020B0604020202020204" pitchFamily="34" charset="0"/>
              </a:rPr>
              <a:t>Current </a:t>
            </a:r>
            <a:r>
              <a:rPr lang="en-GB" sz="2000" dirty="0">
                <a:solidFill>
                  <a:schemeClr val="tx1"/>
                </a:solidFill>
                <a:latin typeface="Calibri" panose="020F0502020204030204" pitchFamily="34" charset="0"/>
                <a:cs typeface="Arial" panose="020B0604020202020204" pitchFamily="34" charset="0"/>
              </a:rPr>
              <a:t>preventive programmes and arrangements do not ensure </a:t>
            </a:r>
            <a:r>
              <a:rPr lang="sl-SI" sz="2000" dirty="0" err="1" smtClean="0">
                <a:solidFill>
                  <a:schemeClr val="tx1"/>
                </a:solidFill>
                <a:latin typeface="Calibri" panose="020F0502020204030204" pitchFamily="34" charset="0"/>
                <a:cs typeface="Arial" panose="020B0604020202020204" pitchFamily="34" charset="0"/>
              </a:rPr>
              <a:t>inclusion</a:t>
            </a:r>
            <a:r>
              <a:rPr lang="sl-SI" sz="2000" dirty="0" smtClean="0">
                <a:solidFill>
                  <a:schemeClr val="tx1"/>
                </a:solidFill>
                <a:latin typeface="Calibri" panose="020F0502020204030204" pitchFamily="34" charset="0"/>
                <a:cs typeface="Arial" panose="020B0604020202020204" pitchFamily="34" charset="0"/>
              </a:rPr>
              <a:t> </a:t>
            </a:r>
            <a:r>
              <a:rPr lang="sl-SI" sz="2000" dirty="0" err="1" smtClean="0">
                <a:solidFill>
                  <a:schemeClr val="tx1"/>
                </a:solidFill>
                <a:latin typeface="Calibri" panose="020F0502020204030204" pitchFamily="34" charset="0"/>
                <a:cs typeface="Arial" panose="020B0604020202020204" pitchFamily="34" charset="0"/>
              </a:rPr>
              <a:t>of</a:t>
            </a:r>
            <a:r>
              <a:rPr lang="sl-SI" sz="2000" dirty="0" smtClean="0">
                <a:solidFill>
                  <a:schemeClr val="tx1"/>
                </a:solidFill>
                <a:latin typeface="Calibri" panose="020F0502020204030204" pitchFamily="34" charset="0"/>
                <a:cs typeface="Arial" panose="020B0604020202020204" pitchFamily="34" charset="0"/>
              </a:rPr>
              <a:t> </a:t>
            </a:r>
            <a:r>
              <a:rPr lang="sl-SI" sz="2000" dirty="0" err="1" smtClean="0">
                <a:solidFill>
                  <a:schemeClr val="tx1"/>
                </a:solidFill>
                <a:latin typeface="Calibri" panose="020F0502020204030204" pitchFamily="34" charset="0"/>
                <a:cs typeface="Arial" panose="020B0604020202020204" pitchFamily="34" charset="0"/>
              </a:rPr>
              <a:t>all</a:t>
            </a:r>
            <a:r>
              <a:rPr lang="sl-SI" sz="2000" dirty="0" smtClean="0">
                <a:solidFill>
                  <a:schemeClr val="tx1"/>
                </a:solidFill>
                <a:latin typeface="Calibri" panose="020F0502020204030204" pitchFamily="34" charset="0"/>
                <a:cs typeface="Arial" panose="020B0604020202020204" pitchFamily="34" charset="0"/>
              </a:rPr>
              <a:t> </a:t>
            </a:r>
            <a:r>
              <a:rPr lang="sl-SI" sz="2000" dirty="0" err="1" smtClean="0">
                <a:solidFill>
                  <a:schemeClr val="tx1"/>
                </a:solidFill>
                <a:latin typeface="Calibri" panose="020F0502020204030204" pitchFamily="34" charset="0"/>
                <a:cs typeface="Arial" panose="020B0604020202020204" pitchFamily="34" charset="0"/>
              </a:rPr>
              <a:t>target</a:t>
            </a:r>
            <a:r>
              <a:rPr lang="sl-SI" sz="2000" dirty="0" smtClean="0">
                <a:solidFill>
                  <a:schemeClr val="tx1"/>
                </a:solidFill>
                <a:latin typeface="Calibri" panose="020F0502020204030204" pitchFamily="34" charset="0"/>
                <a:cs typeface="Arial" panose="020B0604020202020204" pitchFamily="34" charset="0"/>
              </a:rPr>
              <a:t> </a:t>
            </a:r>
            <a:r>
              <a:rPr lang="sl-SI" sz="2000" dirty="0" err="1" smtClean="0">
                <a:solidFill>
                  <a:schemeClr val="tx1"/>
                </a:solidFill>
                <a:latin typeface="Calibri" panose="020F0502020204030204" pitchFamily="34" charset="0"/>
                <a:cs typeface="Arial" panose="020B0604020202020204" pitchFamily="34" charset="0"/>
              </a:rPr>
              <a:t>population</a:t>
            </a:r>
            <a:r>
              <a:rPr lang="sl-SI" sz="2000" dirty="0" smtClean="0">
                <a:solidFill>
                  <a:schemeClr val="tx1"/>
                </a:solidFill>
                <a:latin typeface="Calibri" panose="020F0502020204030204" pitchFamily="34" charset="0"/>
                <a:cs typeface="Arial" panose="020B0604020202020204" pitchFamily="34" charset="0"/>
              </a:rPr>
              <a:t> </a:t>
            </a:r>
            <a:r>
              <a:rPr lang="sl-SI" sz="2000" dirty="0" err="1" smtClean="0">
                <a:solidFill>
                  <a:schemeClr val="tx1"/>
                </a:solidFill>
                <a:latin typeface="Calibri" panose="020F0502020204030204" pitchFamily="34" charset="0"/>
                <a:cs typeface="Arial" panose="020B0604020202020204" pitchFamily="34" charset="0"/>
              </a:rPr>
              <a:t>and</a:t>
            </a:r>
            <a:r>
              <a:rPr lang="sl-SI" sz="2000" dirty="0" smtClean="0">
                <a:solidFill>
                  <a:schemeClr val="tx1"/>
                </a:solidFill>
                <a:latin typeface="Calibri" panose="020F0502020204030204" pitchFamily="34" charset="0"/>
                <a:cs typeface="Arial" panose="020B0604020202020204" pitchFamily="34" charset="0"/>
              </a:rPr>
              <a:t> </a:t>
            </a:r>
            <a:r>
              <a:rPr lang="en-GB" sz="2000" dirty="0" smtClean="0">
                <a:solidFill>
                  <a:schemeClr val="tx1"/>
                </a:solidFill>
                <a:latin typeface="Calibri" panose="020F0502020204030204" pitchFamily="34" charset="0"/>
                <a:cs typeface="Arial" panose="020B0604020202020204" pitchFamily="34" charset="0"/>
              </a:rPr>
              <a:t>equal </a:t>
            </a:r>
            <a:r>
              <a:rPr lang="en-GB" sz="2000" dirty="0">
                <a:solidFill>
                  <a:schemeClr val="tx1"/>
                </a:solidFill>
                <a:latin typeface="Calibri" panose="020F0502020204030204" pitchFamily="34" charset="0"/>
                <a:cs typeface="Arial" panose="020B0604020202020204" pitchFamily="34" charset="0"/>
              </a:rPr>
              <a:t>participation </a:t>
            </a:r>
            <a:r>
              <a:rPr lang="sl-SI" sz="2000" dirty="0" err="1">
                <a:solidFill>
                  <a:schemeClr val="tx1"/>
                </a:solidFill>
                <a:latin typeface="Calibri" panose="020F0502020204030204" pitchFamily="34" charset="0"/>
                <a:cs typeface="Arial" panose="020B0604020202020204" pitchFamily="34" charset="0"/>
              </a:rPr>
              <a:t>and</a:t>
            </a:r>
            <a:r>
              <a:rPr lang="en-GB" sz="2000" dirty="0">
                <a:solidFill>
                  <a:schemeClr val="tx1"/>
                </a:solidFill>
                <a:latin typeface="Calibri" panose="020F0502020204030204" pitchFamily="34" charset="0"/>
                <a:cs typeface="Arial" panose="020B0604020202020204" pitchFamily="34" charset="0"/>
              </a:rPr>
              <a:t> benefits of preventive healthcare</a:t>
            </a:r>
            <a:r>
              <a:rPr lang="sl-SI" sz="2000" dirty="0">
                <a:solidFill>
                  <a:schemeClr val="tx1"/>
                </a:solidFill>
                <a:latin typeface="Calibri" panose="020F0502020204030204" pitchFamily="34" charset="0"/>
                <a:cs typeface="Arial" panose="020B0604020202020204" pitchFamily="34" charset="0"/>
              </a:rPr>
              <a:t> </a:t>
            </a:r>
            <a:r>
              <a:rPr lang="en-GB" sz="2000" dirty="0">
                <a:solidFill>
                  <a:schemeClr val="tx1"/>
                </a:solidFill>
                <a:latin typeface="Calibri" panose="020F0502020204030204" pitchFamily="34" charset="0"/>
                <a:cs typeface="Arial" panose="020B0604020202020204" pitchFamily="34" charset="0"/>
              </a:rPr>
              <a:t>for every </a:t>
            </a:r>
            <a:r>
              <a:rPr lang="en-GB" sz="2000" dirty="0" err="1">
                <a:solidFill>
                  <a:schemeClr val="tx1"/>
                </a:solidFill>
                <a:latin typeface="Calibri" panose="020F0502020204030204" pitchFamily="34" charset="0"/>
                <a:cs typeface="Arial" panose="020B0604020202020204" pitchFamily="34" charset="0"/>
              </a:rPr>
              <a:t>perso</a:t>
            </a:r>
            <a:r>
              <a:rPr lang="sl-SI" sz="2000" dirty="0" smtClean="0">
                <a:solidFill>
                  <a:schemeClr val="tx1"/>
                </a:solidFill>
                <a:latin typeface="Calibri" panose="020F0502020204030204" pitchFamily="34" charset="0"/>
                <a:cs typeface="Arial" panose="020B0604020202020204" pitchFamily="34" charset="0"/>
              </a:rPr>
              <a:t>n.</a:t>
            </a:r>
          </a:p>
          <a:p>
            <a:pPr marL="342900" lvl="0" indent="-342900" eaLnBrk="0" hangingPunct="0">
              <a:lnSpc>
                <a:spcPct val="80000"/>
              </a:lnSpc>
              <a:buFontTx/>
              <a:buChar char="•"/>
            </a:pPr>
            <a:r>
              <a:rPr lang="sl-SI" sz="2000" dirty="0" smtClean="0">
                <a:solidFill>
                  <a:schemeClr val="tx1"/>
                </a:solidFill>
                <a:latin typeface="Calibri" panose="020F0502020204030204" pitchFamily="34" charset="0"/>
                <a:cs typeface="Arial" panose="020B0604020202020204" pitchFamily="34" charset="0"/>
              </a:rPr>
              <a:t>G</a:t>
            </a:r>
            <a:r>
              <a:rPr lang="en-GB" sz="2000" dirty="0">
                <a:solidFill>
                  <a:schemeClr val="tx1"/>
                </a:solidFill>
                <a:latin typeface="Calibri" panose="020F0502020204030204" pitchFamily="34" charset="0"/>
                <a:cs typeface="Arial" panose="020B0604020202020204" pitchFamily="34" charset="0"/>
              </a:rPr>
              <a:t>aps in the current organization and arrangement of preventive health </a:t>
            </a:r>
            <a:r>
              <a:rPr lang="en-GB" sz="2000" dirty="0" smtClean="0">
                <a:solidFill>
                  <a:schemeClr val="tx1"/>
                </a:solidFill>
                <a:latin typeface="Calibri" panose="020F0502020204030204" pitchFamily="34" charset="0"/>
                <a:cs typeface="Arial" panose="020B0604020202020204" pitchFamily="34" charset="0"/>
              </a:rPr>
              <a:t>care.</a:t>
            </a:r>
            <a:endParaRPr lang="sl-SI" sz="2000" dirty="0" smtClean="0">
              <a:solidFill>
                <a:schemeClr val="tx1"/>
              </a:solidFill>
              <a:latin typeface="Calibri" panose="020F0502020204030204" pitchFamily="34" charset="0"/>
              <a:cs typeface="Arial" panose="020B0604020202020204" pitchFamily="34" charset="0"/>
            </a:endParaRPr>
          </a:p>
          <a:p>
            <a:pPr marL="342900" lvl="0" indent="-342900" eaLnBrk="0" hangingPunct="0">
              <a:lnSpc>
                <a:spcPct val="80000"/>
              </a:lnSpc>
              <a:buFontTx/>
              <a:buChar char="•"/>
            </a:pPr>
            <a:r>
              <a:rPr lang="en-GB" sz="2000" dirty="0" smtClean="0">
                <a:solidFill>
                  <a:schemeClr val="tx1"/>
                </a:solidFill>
                <a:latin typeface="Calibri" panose="020F0502020204030204" pitchFamily="34" charset="0"/>
                <a:cs typeface="Arial" panose="020B0604020202020204" pitchFamily="34" charset="0"/>
              </a:rPr>
              <a:t>Insufficient </a:t>
            </a:r>
            <a:r>
              <a:rPr lang="en-GB" sz="2000" dirty="0">
                <a:solidFill>
                  <a:schemeClr val="tx1"/>
                </a:solidFill>
                <a:latin typeface="Calibri" panose="020F0502020204030204" pitchFamily="34" charset="0"/>
                <a:cs typeface="Arial" panose="020B0604020202020204" pitchFamily="34" charset="0"/>
              </a:rPr>
              <a:t>programmes and methods for identification and </a:t>
            </a:r>
            <a:r>
              <a:rPr lang="en-GB" sz="2000" dirty="0" smtClean="0">
                <a:solidFill>
                  <a:schemeClr val="tx1"/>
                </a:solidFill>
                <a:latin typeface="Calibri" panose="020F0502020204030204" pitchFamily="34" charset="0"/>
                <a:cs typeface="Arial" panose="020B0604020202020204" pitchFamily="34" charset="0"/>
              </a:rPr>
              <a:t>interventions </a:t>
            </a:r>
            <a:r>
              <a:rPr lang="en-GB" sz="2000" dirty="0">
                <a:solidFill>
                  <a:schemeClr val="tx1"/>
                </a:solidFill>
                <a:latin typeface="Calibri" panose="020F0502020204030204" pitchFamily="34" charset="0"/>
                <a:cs typeface="Arial" panose="020B0604020202020204" pitchFamily="34" charset="0"/>
              </a:rPr>
              <a:t>for people at </a:t>
            </a:r>
            <a:r>
              <a:rPr lang="en-GB" sz="2000" dirty="0" smtClean="0">
                <a:solidFill>
                  <a:schemeClr val="tx1"/>
                </a:solidFill>
                <a:latin typeface="Calibri" panose="020F0502020204030204" pitchFamily="34" charset="0"/>
                <a:cs typeface="Arial" panose="020B0604020202020204" pitchFamily="34" charset="0"/>
              </a:rPr>
              <a:t>risk</a:t>
            </a:r>
            <a:r>
              <a:rPr lang="sl-SI" sz="2000" dirty="0" smtClean="0">
                <a:solidFill>
                  <a:schemeClr val="tx1"/>
                </a:solidFill>
                <a:latin typeface="Calibri" panose="020F0502020204030204" pitchFamily="34" charset="0"/>
                <a:cs typeface="Arial" panose="020B0604020202020204" pitchFamily="34" charset="0"/>
              </a:rPr>
              <a:t>.</a:t>
            </a:r>
          </a:p>
          <a:p>
            <a:pPr lvl="0" eaLnBrk="0" hangingPunct="0">
              <a:lnSpc>
                <a:spcPct val="80000"/>
              </a:lnSpc>
              <a:buFontTx/>
              <a:buChar char="•"/>
            </a:pPr>
            <a:r>
              <a:rPr lang="en-GB" sz="2000" dirty="0" smtClean="0">
                <a:solidFill>
                  <a:schemeClr val="tx1"/>
                </a:solidFill>
                <a:latin typeface="Calibri" pitchFamily="34" charset="0"/>
                <a:cs typeface="Arial" pitchFamily="34" charset="0"/>
              </a:rPr>
              <a:t>Present </a:t>
            </a:r>
            <a:r>
              <a:rPr lang="en-GB" sz="2000" dirty="0">
                <a:solidFill>
                  <a:schemeClr val="tx1"/>
                </a:solidFill>
                <a:latin typeface="Calibri" pitchFamily="34" charset="0"/>
                <a:cs typeface="Arial" pitchFamily="34" charset="0"/>
              </a:rPr>
              <a:t>programmes are not adapted enough to</a:t>
            </a:r>
            <a:r>
              <a:rPr lang="sl-SI" sz="2000" dirty="0">
                <a:solidFill>
                  <a:schemeClr val="tx1"/>
                </a:solidFill>
                <a:latin typeface="Calibri" pitchFamily="34" charset="0"/>
                <a:cs typeface="Arial" pitchFamily="34" charset="0"/>
              </a:rPr>
              <a:t> </a:t>
            </a:r>
            <a:r>
              <a:rPr lang="en-GB" sz="2000" dirty="0">
                <a:solidFill>
                  <a:schemeClr val="tx1"/>
                </a:solidFill>
                <a:latin typeface="Calibri" pitchFamily="34" charset="0"/>
                <a:cs typeface="Arial" pitchFamily="34" charset="0"/>
              </a:rPr>
              <a:t>vulnerable</a:t>
            </a:r>
            <a:r>
              <a:rPr lang="sl-SI" sz="2000" dirty="0">
                <a:solidFill>
                  <a:schemeClr val="tx1"/>
                </a:solidFill>
                <a:latin typeface="Calibri" pitchFamily="34" charset="0"/>
                <a:cs typeface="Arial" pitchFamily="34" charset="0"/>
              </a:rPr>
              <a:t> </a:t>
            </a:r>
            <a:r>
              <a:rPr lang="en-GB" sz="2000" dirty="0">
                <a:solidFill>
                  <a:schemeClr val="tx1"/>
                </a:solidFill>
                <a:latin typeface="Calibri" pitchFamily="34" charset="0"/>
                <a:cs typeface="Arial" pitchFamily="34" charset="0"/>
              </a:rPr>
              <a:t>/disadvantaged groups.</a:t>
            </a:r>
            <a:endParaRPr lang="sl-SI" sz="2000" dirty="0">
              <a:solidFill>
                <a:schemeClr val="tx1"/>
              </a:solidFill>
              <a:latin typeface="Calibri" pitchFamily="34" charset="0"/>
              <a:cs typeface="Arial" pitchFamily="34" charset="0"/>
            </a:endParaRPr>
          </a:p>
          <a:p>
            <a:pPr lvl="0" eaLnBrk="0" hangingPunct="0">
              <a:lnSpc>
                <a:spcPct val="80000"/>
              </a:lnSpc>
              <a:buFontTx/>
              <a:buChar char="•"/>
            </a:pPr>
            <a:r>
              <a:rPr lang="en-GB" sz="2000" dirty="0" smtClean="0">
                <a:solidFill>
                  <a:schemeClr val="tx1"/>
                </a:solidFill>
                <a:latin typeface="Calibri" pitchFamily="34" charset="0"/>
                <a:cs typeface="Arial" pitchFamily="34" charset="0"/>
              </a:rPr>
              <a:t>Lack </a:t>
            </a:r>
            <a:r>
              <a:rPr lang="en-GB" sz="2000" dirty="0">
                <a:solidFill>
                  <a:schemeClr val="tx1"/>
                </a:solidFill>
                <a:latin typeface="Calibri" pitchFamily="34" charset="0"/>
                <a:cs typeface="Arial" pitchFamily="34" charset="0"/>
              </a:rPr>
              <a:t>of education and training </a:t>
            </a:r>
            <a:r>
              <a:rPr lang="sl-SI" sz="2000" dirty="0">
                <a:solidFill>
                  <a:schemeClr val="tx1"/>
                </a:solidFill>
                <a:latin typeface="Calibri" pitchFamily="34" charset="0"/>
                <a:cs typeface="Arial" pitchFamily="34" charset="0"/>
              </a:rPr>
              <a:t>in preventive </a:t>
            </a:r>
            <a:r>
              <a:rPr lang="sl-SI" sz="2000" dirty="0" err="1">
                <a:solidFill>
                  <a:schemeClr val="tx1"/>
                </a:solidFill>
                <a:latin typeface="Calibri" pitchFamily="34" charset="0"/>
                <a:cs typeface="Arial" pitchFamily="34" charset="0"/>
              </a:rPr>
              <a:t>programme</a:t>
            </a:r>
            <a:r>
              <a:rPr lang="sl-SI" sz="2000" dirty="0">
                <a:solidFill>
                  <a:schemeClr val="tx1"/>
                </a:solidFill>
                <a:latin typeface="Calibri" pitchFamily="34" charset="0"/>
                <a:cs typeface="Arial" pitchFamily="34" charset="0"/>
              </a:rPr>
              <a:t> </a:t>
            </a:r>
            <a:r>
              <a:rPr lang="sl-SI" sz="2000" dirty="0" err="1">
                <a:solidFill>
                  <a:schemeClr val="tx1"/>
                </a:solidFill>
                <a:latin typeface="Calibri" pitchFamily="34" charset="0"/>
                <a:cs typeface="Arial" pitchFamily="34" charset="0"/>
              </a:rPr>
              <a:t>for</a:t>
            </a:r>
            <a:r>
              <a:rPr lang="sl-SI" sz="2000" dirty="0">
                <a:solidFill>
                  <a:schemeClr val="tx1"/>
                </a:solidFill>
                <a:latin typeface="Calibri" pitchFamily="34" charset="0"/>
                <a:cs typeface="Arial" pitchFamily="34" charset="0"/>
              </a:rPr>
              <a:t> </a:t>
            </a:r>
            <a:r>
              <a:rPr lang="sl-SI" sz="2000" dirty="0" err="1">
                <a:solidFill>
                  <a:schemeClr val="tx1"/>
                </a:solidFill>
                <a:latin typeface="Calibri" pitchFamily="34" charset="0"/>
                <a:cs typeface="Arial" pitchFamily="34" charset="0"/>
              </a:rPr>
              <a:t>all</a:t>
            </a:r>
            <a:r>
              <a:rPr lang="sl-SI" sz="2000" dirty="0">
                <a:solidFill>
                  <a:schemeClr val="tx1"/>
                </a:solidFill>
                <a:latin typeface="Calibri" pitchFamily="34" charset="0"/>
                <a:cs typeface="Arial" pitchFamily="34" charset="0"/>
              </a:rPr>
              <a:t> </a:t>
            </a:r>
            <a:r>
              <a:rPr lang="sl-SI" sz="2000" dirty="0" err="1">
                <a:solidFill>
                  <a:schemeClr val="tx1"/>
                </a:solidFill>
                <a:latin typeface="Calibri" pitchFamily="34" charset="0"/>
                <a:cs typeface="Arial" pitchFamily="34" charset="0"/>
              </a:rPr>
              <a:t>members</a:t>
            </a:r>
            <a:r>
              <a:rPr lang="sl-SI" sz="2000" dirty="0">
                <a:solidFill>
                  <a:schemeClr val="tx1"/>
                </a:solidFill>
                <a:latin typeface="Calibri" pitchFamily="34" charset="0"/>
                <a:cs typeface="Arial" pitchFamily="34" charset="0"/>
              </a:rPr>
              <a:t> </a:t>
            </a:r>
            <a:r>
              <a:rPr lang="sl-SI" sz="2000" dirty="0" err="1">
                <a:solidFill>
                  <a:schemeClr val="tx1"/>
                </a:solidFill>
                <a:latin typeface="Calibri" pitchFamily="34" charset="0"/>
                <a:cs typeface="Arial" pitchFamily="34" charset="0"/>
              </a:rPr>
              <a:t>of</a:t>
            </a:r>
            <a:r>
              <a:rPr lang="sl-SI" sz="2000" dirty="0">
                <a:solidFill>
                  <a:schemeClr val="tx1"/>
                </a:solidFill>
                <a:latin typeface="Calibri" pitchFamily="34" charset="0"/>
                <a:cs typeface="Arial" pitchFamily="34" charset="0"/>
              </a:rPr>
              <a:t> </a:t>
            </a:r>
            <a:r>
              <a:rPr lang="sl-SI" sz="2000" dirty="0" err="1">
                <a:solidFill>
                  <a:schemeClr val="tx1"/>
                </a:solidFill>
                <a:latin typeface="Calibri" pitchFamily="34" charset="0"/>
                <a:cs typeface="Arial" pitchFamily="34" charset="0"/>
              </a:rPr>
              <a:t>the</a:t>
            </a:r>
            <a:r>
              <a:rPr lang="sl-SI" sz="2000" dirty="0">
                <a:solidFill>
                  <a:schemeClr val="tx1"/>
                </a:solidFill>
                <a:latin typeface="Calibri" pitchFamily="34" charset="0"/>
                <a:cs typeface="Arial" pitchFamily="34" charset="0"/>
              </a:rPr>
              <a:t> </a:t>
            </a:r>
            <a:r>
              <a:rPr lang="sl-SI" sz="2000" dirty="0" err="1">
                <a:solidFill>
                  <a:schemeClr val="tx1"/>
                </a:solidFill>
                <a:latin typeface="Calibri" pitchFamily="34" charset="0"/>
                <a:cs typeface="Arial" pitchFamily="34" charset="0"/>
              </a:rPr>
              <a:t>primary</a:t>
            </a:r>
            <a:r>
              <a:rPr lang="sl-SI" sz="2000" dirty="0">
                <a:solidFill>
                  <a:schemeClr val="tx1"/>
                </a:solidFill>
                <a:latin typeface="Calibri" pitchFamily="34" charset="0"/>
                <a:cs typeface="Arial" pitchFamily="34" charset="0"/>
              </a:rPr>
              <a:t> </a:t>
            </a:r>
            <a:r>
              <a:rPr lang="sl-SI" sz="2000" dirty="0" err="1">
                <a:solidFill>
                  <a:schemeClr val="tx1"/>
                </a:solidFill>
                <a:latin typeface="Calibri" pitchFamily="34" charset="0"/>
                <a:cs typeface="Arial" pitchFamily="34" charset="0"/>
              </a:rPr>
              <a:t>paediatric</a:t>
            </a:r>
            <a:r>
              <a:rPr lang="sl-SI" sz="2000" dirty="0">
                <a:solidFill>
                  <a:schemeClr val="tx1"/>
                </a:solidFill>
                <a:latin typeface="Calibri" pitchFamily="34" charset="0"/>
                <a:cs typeface="Arial" pitchFamily="34" charset="0"/>
              </a:rPr>
              <a:t> team </a:t>
            </a:r>
            <a:r>
              <a:rPr lang="sl-SI" sz="2000" dirty="0" err="1">
                <a:solidFill>
                  <a:schemeClr val="tx1"/>
                </a:solidFill>
                <a:latin typeface="Calibri" pitchFamily="34" charset="0"/>
                <a:cs typeface="Arial" pitchFamily="34" charset="0"/>
              </a:rPr>
              <a:t>and</a:t>
            </a:r>
            <a:r>
              <a:rPr lang="sl-SI" sz="2000" dirty="0">
                <a:solidFill>
                  <a:schemeClr val="tx1"/>
                </a:solidFill>
                <a:latin typeface="Calibri" pitchFamily="34" charset="0"/>
                <a:cs typeface="Arial" pitchFamily="34" charset="0"/>
              </a:rPr>
              <a:t> </a:t>
            </a:r>
            <a:r>
              <a:rPr lang="sl-SI" sz="2000" dirty="0" err="1">
                <a:solidFill>
                  <a:schemeClr val="tx1"/>
                </a:solidFill>
                <a:latin typeface="Calibri" pitchFamily="34" charset="0"/>
                <a:cs typeface="Arial" pitchFamily="34" charset="0"/>
              </a:rPr>
              <a:t>for</a:t>
            </a:r>
            <a:r>
              <a:rPr lang="en-GB" sz="2000" dirty="0">
                <a:solidFill>
                  <a:schemeClr val="tx1"/>
                </a:solidFill>
                <a:latin typeface="Calibri" pitchFamily="34" charset="0"/>
                <a:cs typeface="Arial" pitchFamily="34" charset="0"/>
              </a:rPr>
              <a:t> efficient inter-sectoral operation.</a:t>
            </a:r>
            <a:endParaRPr lang="sl-SI" sz="2000" dirty="0">
              <a:solidFill>
                <a:schemeClr val="tx1"/>
              </a:solidFill>
              <a:latin typeface="Calibri" pitchFamily="34" charset="0"/>
              <a:cs typeface="Arial" pitchFamily="34" charset="0"/>
            </a:endParaRPr>
          </a:p>
          <a:p>
            <a:pPr lvl="0" eaLnBrk="0" hangingPunct="0">
              <a:lnSpc>
                <a:spcPct val="80000"/>
              </a:lnSpc>
              <a:buFontTx/>
              <a:buChar char="•"/>
            </a:pPr>
            <a:r>
              <a:rPr lang="en-GB" sz="2000" dirty="0" smtClean="0">
                <a:solidFill>
                  <a:schemeClr val="tx1"/>
                </a:solidFill>
                <a:latin typeface="Calibri" pitchFamily="34" charset="0"/>
                <a:cs typeface="Arial" pitchFamily="34" charset="0"/>
              </a:rPr>
              <a:t>Lack </a:t>
            </a:r>
            <a:r>
              <a:rPr lang="en-GB" sz="2000" dirty="0">
                <a:solidFill>
                  <a:schemeClr val="tx1"/>
                </a:solidFill>
                <a:latin typeface="Calibri" pitchFamily="34" charset="0"/>
                <a:cs typeface="Arial" pitchFamily="34" charset="0"/>
              </a:rPr>
              <a:t>of user participation at needs assessment, service planning and evaluation.</a:t>
            </a:r>
            <a:endParaRPr lang="sl-SI" sz="2000" dirty="0">
              <a:solidFill>
                <a:schemeClr val="tx1"/>
              </a:solidFill>
              <a:latin typeface="Calibri" pitchFamily="34" charset="0"/>
              <a:cs typeface="Arial" pitchFamily="34" charset="0"/>
            </a:endParaRPr>
          </a:p>
          <a:p>
            <a:pPr marL="342900" lvl="0" indent="-342900" eaLnBrk="0" hangingPunct="0">
              <a:lnSpc>
                <a:spcPct val="80000"/>
              </a:lnSpc>
              <a:buFontTx/>
              <a:buChar char="•"/>
            </a:pPr>
            <a:endParaRPr lang="sl-SI" sz="2400" dirty="0">
              <a:latin typeface="Calibri" panose="020F0502020204030204" pitchFamily="34" charset="0"/>
              <a:cs typeface="Arial" panose="020B0604020202020204" pitchFamily="34" charset="0"/>
            </a:endParaRPr>
          </a:p>
          <a:p>
            <a:pPr eaLnBrk="1" hangingPunct="1"/>
            <a:endParaRPr lang="en-US" sz="1800" dirty="0" smtClean="0"/>
          </a:p>
        </p:txBody>
      </p:sp>
    </p:spTree>
    <p:extLst>
      <p:ext uri="{BB962C8B-B14F-4D97-AF65-F5344CB8AC3E}">
        <p14:creationId xmlns:p14="http://schemas.microsoft.com/office/powerpoint/2010/main" val="21812790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323528" y="164892"/>
            <a:ext cx="8084186" cy="1143000"/>
          </a:xfrm>
        </p:spPr>
        <p:txBody>
          <a:bodyPr>
            <a:normAutofit fontScale="90000"/>
          </a:bodyPr>
          <a:lstStyle/>
          <a:p>
            <a:pPr algn="l"/>
            <a:r>
              <a:rPr lang="sl-SI" sz="3200" b="1" dirty="0" smtClean="0">
                <a:solidFill>
                  <a:srgbClr val="0070C0"/>
                </a:solidFill>
                <a:latin typeface="Calibri" pitchFamily="34" charset="0"/>
                <a:cs typeface="+mn-cs"/>
              </a:rPr>
              <a:t>Preventive </a:t>
            </a:r>
            <a:r>
              <a:rPr lang="sl-SI" sz="3200" b="1" dirty="0" err="1" smtClean="0">
                <a:solidFill>
                  <a:srgbClr val="0070C0"/>
                </a:solidFill>
                <a:latin typeface="Calibri" pitchFamily="34" charset="0"/>
                <a:cs typeface="+mn-cs"/>
              </a:rPr>
              <a:t>health</a:t>
            </a:r>
            <a:r>
              <a:rPr lang="sl-SI" sz="3200" b="1" dirty="0" smtClean="0">
                <a:solidFill>
                  <a:srgbClr val="0070C0"/>
                </a:solidFill>
                <a:latin typeface="Calibri" pitchFamily="34" charset="0"/>
                <a:cs typeface="+mn-cs"/>
              </a:rPr>
              <a:t> </a:t>
            </a:r>
            <a:r>
              <a:rPr lang="sl-SI" sz="3200" b="1" dirty="0" err="1" smtClean="0">
                <a:solidFill>
                  <a:srgbClr val="0070C0"/>
                </a:solidFill>
                <a:latin typeface="Calibri" pitchFamily="34" charset="0"/>
                <a:cs typeface="+mn-cs"/>
              </a:rPr>
              <a:t>care</a:t>
            </a:r>
            <a:r>
              <a:rPr lang="sl-SI" sz="3200" b="1" dirty="0" smtClean="0">
                <a:solidFill>
                  <a:srgbClr val="0070C0"/>
                </a:solidFill>
                <a:latin typeface="Calibri" pitchFamily="34" charset="0"/>
                <a:cs typeface="+mn-cs"/>
              </a:rPr>
              <a:t> </a:t>
            </a:r>
            <a:r>
              <a:rPr lang="sl-SI" sz="3200" b="1" dirty="0" err="1" smtClean="0">
                <a:solidFill>
                  <a:srgbClr val="0070C0"/>
                </a:solidFill>
                <a:latin typeface="Calibri" pitchFamily="34" charset="0"/>
                <a:cs typeface="+mn-cs"/>
              </a:rPr>
              <a:t>for</a:t>
            </a:r>
            <a:r>
              <a:rPr lang="sl-SI" sz="3200" b="1" dirty="0" smtClean="0">
                <a:solidFill>
                  <a:srgbClr val="0070C0"/>
                </a:solidFill>
                <a:latin typeface="Calibri" pitchFamily="34" charset="0"/>
                <a:cs typeface="+mn-cs"/>
              </a:rPr>
              <a:t> </a:t>
            </a:r>
            <a:r>
              <a:rPr lang="sl-SI" sz="3200" b="1" dirty="0" err="1" smtClean="0">
                <a:solidFill>
                  <a:srgbClr val="0070C0"/>
                </a:solidFill>
                <a:latin typeface="Calibri" pitchFamily="34" charset="0"/>
                <a:cs typeface="+mn-cs"/>
              </a:rPr>
              <a:t>children</a:t>
            </a:r>
            <a:r>
              <a:rPr lang="sl-SI" sz="3200" b="1" dirty="0" smtClean="0">
                <a:solidFill>
                  <a:srgbClr val="0070C0"/>
                </a:solidFill>
                <a:latin typeface="Calibri" pitchFamily="34" charset="0"/>
                <a:cs typeface="+mn-cs"/>
              </a:rPr>
              <a:t> </a:t>
            </a:r>
            <a:r>
              <a:rPr lang="sl-SI" sz="3200" b="1" dirty="0" err="1" smtClean="0">
                <a:solidFill>
                  <a:srgbClr val="0070C0"/>
                </a:solidFill>
                <a:latin typeface="Calibri" pitchFamily="34" charset="0"/>
                <a:cs typeface="+mn-cs"/>
              </a:rPr>
              <a:t>and</a:t>
            </a:r>
            <a:r>
              <a:rPr lang="sl-SI" sz="3200" b="1" dirty="0" smtClean="0">
                <a:solidFill>
                  <a:srgbClr val="0070C0"/>
                </a:solidFill>
                <a:latin typeface="Calibri" pitchFamily="34" charset="0"/>
                <a:cs typeface="+mn-cs"/>
              </a:rPr>
              <a:t> </a:t>
            </a:r>
            <a:br>
              <a:rPr lang="sl-SI" sz="3200" b="1" dirty="0" smtClean="0">
                <a:solidFill>
                  <a:srgbClr val="0070C0"/>
                </a:solidFill>
                <a:latin typeface="Calibri" pitchFamily="34" charset="0"/>
                <a:cs typeface="+mn-cs"/>
              </a:rPr>
            </a:br>
            <a:r>
              <a:rPr lang="sl-SI" sz="3200" b="1" dirty="0" err="1" smtClean="0">
                <a:solidFill>
                  <a:srgbClr val="0070C0"/>
                </a:solidFill>
                <a:latin typeface="Calibri" pitchFamily="34" charset="0"/>
                <a:cs typeface="+mn-cs"/>
              </a:rPr>
              <a:t>adolescents</a:t>
            </a:r>
            <a:r>
              <a:rPr lang="sl-SI" sz="3200" b="1" dirty="0" smtClean="0">
                <a:solidFill>
                  <a:srgbClr val="0070C0"/>
                </a:solidFill>
                <a:latin typeface="Calibri" pitchFamily="34" charset="0"/>
                <a:cs typeface="+mn-cs"/>
              </a:rPr>
              <a:t> in </a:t>
            </a:r>
            <a:r>
              <a:rPr lang="sl-SI" sz="3200" b="1" dirty="0" err="1" smtClean="0">
                <a:solidFill>
                  <a:srgbClr val="0070C0"/>
                </a:solidFill>
                <a:latin typeface="Calibri" pitchFamily="34" charset="0"/>
                <a:cs typeface="+mn-cs"/>
              </a:rPr>
              <a:t>Slovenia</a:t>
            </a:r>
            <a:r>
              <a:rPr lang="sl-SI" sz="3200" b="1" dirty="0" smtClean="0">
                <a:latin typeface="Calibri" pitchFamily="34" charset="0"/>
                <a:cs typeface="+mn-cs"/>
              </a:rPr>
              <a:t/>
            </a:r>
            <a:br>
              <a:rPr lang="sl-SI" sz="3200" b="1" dirty="0" smtClean="0">
                <a:latin typeface="Calibri" pitchFamily="34" charset="0"/>
                <a:cs typeface="+mn-cs"/>
              </a:rPr>
            </a:br>
            <a:r>
              <a:rPr lang="sl-SI" sz="4000" b="1" dirty="0" smtClean="0">
                <a:latin typeface="Calibri" pitchFamily="34" charset="0"/>
                <a:cs typeface="+mn-cs"/>
              </a:rPr>
              <a:t> </a:t>
            </a:r>
            <a:endParaRPr lang="en-US" sz="4000" dirty="0" smtClean="0"/>
          </a:p>
        </p:txBody>
      </p:sp>
      <p:sp>
        <p:nvSpPr>
          <p:cNvPr id="32771" name="Content Placeholder 2"/>
          <p:cNvSpPr>
            <a:spLocks noGrp="1"/>
          </p:cNvSpPr>
          <p:nvPr>
            <p:ph idx="1"/>
          </p:nvPr>
        </p:nvSpPr>
        <p:spPr>
          <a:xfrm>
            <a:off x="323528" y="1307892"/>
            <a:ext cx="7848872" cy="3778332"/>
          </a:xfrm>
        </p:spPr>
        <p:txBody>
          <a:bodyPr>
            <a:noAutofit/>
          </a:bodyPr>
          <a:lstStyle/>
          <a:p>
            <a:pPr marL="0" indent="0" eaLnBrk="0" hangingPunct="0">
              <a:lnSpc>
                <a:spcPct val="80000"/>
              </a:lnSpc>
              <a:buNone/>
            </a:pPr>
            <a:r>
              <a:rPr lang="sl-SI" sz="2400" b="1" dirty="0" err="1">
                <a:solidFill>
                  <a:prstClr val="black"/>
                </a:solidFill>
                <a:latin typeface="Calibri" pitchFamily="34" charset="0"/>
                <a:cs typeface="Arial" pitchFamily="34" charset="0"/>
              </a:rPr>
              <a:t>Weaknesses</a:t>
            </a:r>
            <a:r>
              <a:rPr lang="sl-SI" sz="2400" b="1" dirty="0">
                <a:solidFill>
                  <a:prstClr val="black"/>
                </a:solidFill>
                <a:latin typeface="Calibri" pitchFamily="34" charset="0"/>
                <a:cs typeface="Arial" pitchFamily="34" charset="0"/>
              </a:rPr>
              <a:t> </a:t>
            </a:r>
            <a:r>
              <a:rPr lang="sl-SI" sz="2400" b="1" dirty="0" err="1">
                <a:solidFill>
                  <a:prstClr val="black"/>
                </a:solidFill>
                <a:latin typeface="Calibri" pitchFamily="34" charset="0"/>
                <a:cs typeface="Arial" pitchFamily="34" charset="0"/>
              </a:rPr>
              <a:t>and</a:t>
            </a:r>
            <a:r>
              <a:rPr lang="sl-SI" sz="2400" b="1" dirty="0">
                <a:solidFill>
                  <a:prstClr val="black"/>
                </a:solidFill>
                <a:latin typeface="Calibri" pitchFamily="34" charset="0"/>
                <a:cs typeface="Arial" pitchFamily="34" charset="0"/>
              </a:rPr>
              <a:t> </a:t>
            </a:r>
            <a:r>
              <a:rPr lang="sl-SI" sz="2400" b="1" dirty="0" err="1">
                <a:solidFill>
                  <a:prstClr val="black"/>
                </a:solidFill>
                <a:latin typeface="Calibri" pitchFamily="34" charset="0"/>
                <a:cs typeface="Arial" pitchFamily="34" charset="0"/>
              </a:rPr>
              <a:t>gaps</a:t>
            </a:r>
            <a:r>
              <a:rPr lang="sl-SI" sz="2400" b="1" dirty="0">
                <a:solidFill>
                  <a:prstClr val="black"/>
                </a:solidFill>
                <a:latin typeface="Calibri" pitchFamily="34" charset="0"/>
                <a:cs typeface="Arial" pitchFamily="34" charset="0"/>
              </a:rPr>
              <a:t> </a:t>
            </a:r>
            <a:r>
              <a:rPr lang="sl-SI" sz="2400" b="1" dirty="0" err="1">
                <a:solidFill>
                  <a:prstClr val="black"/>
                </a:solidFill>
                <a:latin typeface="Calibri" pitchFamily="34" charset="0"/>
                <a:cs typeface="Arial" pitchFamily="34" charset="0"/>
              </a:rPr>
              <a:t>of</a:t>
            </a:r>
            <a:r>
              <a:rPr lang="sl-SI" sz="2400" b="1" dirty="0">
                <a:solidFill>
                  <a:prstClr val="black"/>
                </a:solidFill>
                <a:latin typeface="Calibri" pitchFamily="34" charset="0"/>
                <a:cs typeface="Arial" pitchFamily="34" charset="0"/>
              </a:rPr>
              <a:t> </a:t>
            </a:r>
            <a:r>
              <a:rPr lang="sl-SI" sz="2400" b="1" dirty="0" err="1">
                <a:solidFill>
                  <a:prstClr val="black"/>
                </a:solidFill>
                <a:latin typeface="Calibri" pitchFamily="34" charset="0"/>
                <a:cs typeface="Arial" pitchFamily="34" charset="0"/>
              </a:rPr>
              <a:t>the</a:t>
            </a:r>
            <a:r>
              <a:rPr lang="sl-SI" sz="2400" b="1" dirty="0">
                <a:solidFill>
                  <a:prstClr val="black"/>
                </a:solidFill>
                <a:latin typeface="Calibri" pitchFamily="34" charset="0"/>
                <a:cs typeface="Arial" pitchFamily="34" charset="0"/>
              </a:rPr>
              <a:t> </a:t>
            </a:r>
            <a:r>
              <a:rPr lang="sl-SI" sz="2400" b="1" dirty="0" err="1">
                <a:solidFill>
                  <a:prstClr val="black"/>
                </a:solidFill>
                <a:latin typeface="Calibri" pitchFamily="34" charset="0"/>
                <a:cs typeface="Arial" pitchFamily="34" charset="0"/>
              </a:rPr>
              <a:t>current</a:t>
            </a:r>
            <a:r>
              <a:rPr lang="sl-SI" sz="2400" b="1" dirty="0">
                <a:solidFill>
                  <a:prstClr val="black"/>
                </a:solidFill>
                <a:latin typeface="Calibri" pitchFamily="34" charset="0"/>
                <a:cs typeface="Arial" pitchFamily="34" charset="0"/>
              </a:rPr>
              <a:t> </a:t>
            </a:r>
            <a:r>
              <a:rPr lang="sl-SI" sz="2400" b="1" dirty="0" err="1">
                <a:solidFill>
                  <a:prstClr val="black"/>
                </a:solidFill>
                <a:latin typeface="Calibri" pitchFamily="34" charset="0"/>
                <a:cs typeface="Arial" pitchFamily="34" charset="0"/>
              </a:rPr>
              <a:t>system</a:t>
            </a:r>
            <a:r>
              <a:rPr lang="sl-SI" sz="2400" b="1" dirty="0">
                <a:solidFill>
                  <a:prstClr val="black"/>
                </a:solidFill>
                <a:latin typeface="Calibri" pitchFamily="34" charset="0"/>
                <a:cs typeface="Arial" pitchFamily="34" charset="0"/>
              </a:rPr>
              <a:t> </a:t>
            </a:r>
            <a:endParaRPr lang="sl-SI" sz="2400" b="1" dirty="0" smtClean="0">
              <a:solidFill>
                <a:prstClr val="black"/>
              </a:solidFill>
              <a:latin typeface="Calibri" pitchFamily="34" charset="0"/>
              <a:cs typeface="Arial" pitchFamily="34" charset="0"/>
            </a:endParaRPr>
          </a:p>
          <a:p>
            <a:pPr marL="0" indent="0" eaLnBrk="0" hangingPunct="0">
              <a:lnSpc>
                <a:spcPct val="80000"/>
              </a:lnSpc>
              <a:buNone/>
            </a:pPr>
            <a:endParaRPr lang="sl-SI" sz="2400" b="1" dirty="0" smtClean="0">
              <a:solidFill>
                <a:prstClr val="black"/>
              </a:solidFill>
              <a:latin typeface="Calibri" pitchFamily="34" charset="0"/>
              <a:cs typeface="Arial" pitchFamily="34" charset="0"/>
            </a:endParaRPr>
          </a:p>
          <a:p>
            <a:pPr eaLnBrk="0" hangingPunct="0">
              <a:lnSpc>
                <a:spcPct val="80000"/>
              </a:lnSpc>
              <a:buFontTx/>
              <a:buChar char="•"/>
            </a:pPr>
            <a:r>
              <a:rPr lang="sl-SI" sz="2400" dirty="0" err="1" smtClean="0">
                <a:latin typeface="Calibri" pitchFamily="34" charset="0"/>
              </a:rPr>
              <a:t>Lack</a:t>
            </a:r>
            <a:r>
              <a:rPr lang="sl-SI" sz="2400" dirty="0" smtClean="0">
                <a:latin typeface="Calibri" pitchFamily="34" charset="0"/>
              </a:rPr>
              <a:t> </a:t>
            </a:r>
            <a:r>
              <a:rPr lang="sl-SI" sz="2400" dirty="0" err="1">
                <a:latin typeface="Calibri" pitchFamily="34" charset="0"/>
              </a:rPr>
              <a:t>of</a:t>
            </a:r>
            <a:r>
              <a:rPr lang="sl-SI" sz="2400" dirty="0">
                <a:latin typeface="Calibri" pitchFamily="34" charset="0"/>
              </a:rPr>
              <a:t> human </a:t>
            </a:r>
            <a:r>
              <a:rPr lang="sl-SI" sz="2400" dirty="0" err="1">
                <a:latin typeface="Calibri" pitchFamily="34" charset="0"/>
              </a:rPr>
              <a:t>resources</a:t>
            </a:r>
            <a:r>
              <a:rPr lang="sl-SI" sz="2400" dirty="0">
                <a:latin typeface="Calibri" pitchFamily="34" charset="0"/>
              </a:rPr>
              <a:t>; </a:t>
            </a:r>
            <a:r>
              <a:rPr lang="sl-SI" sz="2400" dirty="0" err="1">
                <a:latin typeface="Calibri" pitchFamily="34" charset="0"/>
              </a:rPr>
              <a:t>professional</a:t>
            </a:r>
            <a:r>
              <a:rPr lang="sl-SI" sz="2400" dirty="0">
                <a:latin typeface="Calibri" pitchFamily="34" charset="0"/>
              </a:rPr>
              <a:t> </a:t>
            </a:r>
            <a:r>
              <a:rPr lang="sl-SI" sz="2400" dirty="0" err="1" smtClean="0">
                <a:latin typeface="Calibri" pitchFamily="34" charset="0"/>
              </a:rPr>
              <a:t>demography</a:t>
            </a:r>
            <a:endParaRPr lang="sl-SI" sz="2400" dirty="0" smtClean="0">
              <a:latin typeface="Calibri" pitchFamily="34" charset="0"/>
            </a:endParaRPr>
          </a:p>
          <a:p>
            <a:pPr marL="342900" indent="-342900" eaLnBrk="0" hangingPunct="0">
              <a:lnSpc>
                <a:spcPct val="80000"/>
              </a:lnSpc>
              <a:buFontTx/>
              <a:buChar char="•"/>
            </a:pPr>
            <a:r>
              <a:rPr lang="sl-SI" sz="2400" dirty="0" err="1" smtClean="0">
                <a:latin typeface="Calibri" pitchFamily="34" charset="0"/>
              </a:rPr>
              <a:t>Weak</a:t>
            </a:r>
            <a:r>
              <a:rPr lang="sl-SI" sz="2400" dirty="0" smtClean="0">
                <a:latin typeface="Calibri" pitchFamily="34" charset="0"/>
              </a:rPr>
              <a:t> </a:t>
            </a:r>
            <a:r>
              <a:rPr lang="sl-SI" sz="2400" dirty="0">
                <a:latin typeface="Calibri" pitchFamily="34" charset="0"/>
              </a:rPr>
              <a:t>evidence base </a:t>
            </a:r>
            <a:r>
              <a:rPr lang="sl-SI" sz="2400" dirty="0" err="1">
                <a:latin typeface="Calibri" pitchFamily="34" charset="0"/>
              </a:rPr>
              <a:t>for</a:t>
            </a:r>
            <a:r>
              <a:rPr lang="sl-SI" sz="2400" dirty="0">
                <a:latin typeface="Calibri" pitchFamily="34" charset="0"/>
              </a:rPr>
              <a:t> </a:t>
            </a:r>
            <a:r>
              <a:rPr lang="sl-SI" sz="2400" dirty="0" err="1">
                <a:latin typeface="Calibri" pitchFamily="34" charset="0"/>
              </a:rPr>
              <a:t>the</a:t>
            </a:r>
            <a:r>
              <a:rPr lang="sl-SI" sz="2400" dirty="0">
                <a:latin typeface="Calibri" pitchFamily="34" charset="0"/>
              </a:rPr>
              <a:t> </a:t>
            </a:r>
            <a:r>
              <a:rPr lang="sl-SI" sz="2400" dirty="0" err="1">
                <a:latin typeface="Calibri" pitchFamily="34" charset="0"/>
              </a:rPr>
              <a:t>extent</a:t>
            </a:r>
            <a:r>
              <a:rPr lang="sl-SI" sz="2400" dirty="0">
                <a:latin typeface="Calibri" pitchFamily="34" charset="0"/>
              </a:rPr>
              <a:t> </a:t>
            </a:r>
            <a:r>
              <a:rPr lang="sl-SI" sz="2400" dirty="0" err="1">
                <a:latin typeface="Calibri" pitchFamily="34" charset="0"/>
              </a:rPr>
              <a:t>of</a:t>
            </a:r>
            <a:r>
              <a:rPr lang="sl-SI" sz="2400" dirty="0">
                <a:latin typeface="Calibri" pitchFamily="34" charset="0"/>
              </a:rPr>
              <a:t> </a:t>
            </a:r>
            <a:r>
              <a:rPr lang="sl-SI" sz="2400" dirty="0" err="1">
                <a:latin typeface="Calibri" pitchFamily="34" charset="0"/>
              </a:rPr>
              <a:t>the</a:t>
            </a:r>
            <a:r>
              <a:rPr lang="sl-SI" sz="2400" dirty="0">
                <a:latin typeface="Calibri" pitchFamily="34" charset="0"/>
              </a:rPr>
              <a:t> </a:t>
            </a:r>
            <a:r>
              <a:rPr lang="sl-SI" sz="2400" dirty="0" err="1">
                <a:latin typeface="Calibri" pitchFamily="34" charset="0"/>
              </a:rPr>
              <a:t>current</a:t>
            </a:r>
            <a:r>
              <a:rPr lang="sl-SI" sz="2400" dirty="0">
                <a:latin typeface="Calibri" pitchFamily="34" charset="0"/>
              </a:rPr>
              <a:t> preventive </a:t>
            </a:r>
            <a:r>
              <a:rPr lang="sl-SI" sz="2400" dirty="0" err="1" smtClean="0">
                <a:latin typeface="Calibri" pitchFamily="34" charset="0"/>
              </a:rPr>
              <a:t>programme</a:t>
            </a:r>
            <a:r>
              <a:rPr lang="sl-SI" sz="2400" dirty="0" smtClean="0">
                <a:latin typeface="Calibri" pitchFamily="34" charset="0"/>
              </a:rPr>
              <a:t> </a:t>
            </a:r>
            <a:r>
              <a:rPr lang="sl-SI" sz="2400" dirty="0" err="1">
                <a:latin typeface="Calibri" pitchFamily="34" charset="0"/>
              </a:rPr>
              <a:t>for</a:t>
            </a:r>
            <a:r>
              <a:rPr lang="sl-SI" sz="2400" dirty="0">
                <a:latin typeface="Calibri" pitchFamily="34" charset="0"/>
              </a:rPr>
              <a:t> </a:t>
            </a:r>
            <a:r>
              <a:rPr lang="sl-SI" sz="2400" dirty="0" err="1">
                <a:latin typeface="Calibri" pitchFamily="34" charset="0"/>
              </a:rPr>
              <a:t>children</a:t>
            </a:r>
            <a:r>
              <a:rPr lang="sl-SI" sz="2400" dirty="0">
                <a:latin typeface="Calibri" pitchFamily="34" charset="0"/>
              </a:rPr>
              <a:t> </a:t>
            </a:r>
            <a:r>
              <a:rPr lang="sl-SI" sz="2400" dirty="0" err="1">
                <a:latin typeface="Calibri" pitchFamily="34" charset="0"/>
              </a:rPr>
              <a:t>and</a:t>
            </a:r>
            <a:r>
              <a:rPr lang="sl-SI" sz="2400" dirty="0">
                <a:latin typeface="Calibri" pitchFamily="34" charset="0"/>
              </a:rPr>
              <a:t> </a:t>
            </a:r>
            <a:r>
              <a:rPr lang="sl-SI" sz="2400" dirty="0" err="1" smtClean="0">
                <a:latin typeface="Calibri" pitchFamily="34" charset="0"/>
              </a:rPr>
              <a:t>youth</a:t>
            </a:r>
            <a:endParaRPr lang="sl-SI" sz="2400" dirty="0" smtClean="0">
              <a:latin typeface="Calibri" pitchFamily="34" charset="0"/>
            </a:endParaRPr>
          </a:p>
          <a:p>
            <a:pPr marL="342900" indent="-342900" eaLnBrk="0" hangingPunct="0">
              <a:lnSpc>
                <a:spcPct val="80000"/>
              </a:lnSpc>
              <a:buFontTx/>
              <a:buChar char="•"/>
            </a:pPr>
            <a:r>
              <a:rPr lang="sl-SI" sz="2400" dirty="0" smtClean="0">
                <a:latin typeface="Calibri" pitchFamily="34" charset="0"/>
              </a:rPr>
              <a:t>Preventive </a:t>
            </a:r>
            <a:r>
              <a:rPr lang="sl-SI" sz="2400" dirty="0" err="1">
                <a:latin typeface="Calibri" pitchFamily="34" charset="0"/>
              </a:rPr>
              <a:t>programme</a:t>
            </a:r>
            <a:r>
              <a:rPr lang="sl-SI" sz="2400" dirty="0">
                <a:latin typeface="Calibri" pitchFamily="34" charset="0"/>
              </a:rPr>
              <a:t> </a:t>
            </a:r>
            <a:r>
              <a:rPr lang="sl-SI" sz="2400" dirty="0" err="1" smtClean="0">
                <a:latin typeface="Calibri" pitchFamily="34" charset="0"/>
              </a:rPr>
              <a:t>for</a:t>
            </a:r>
            <a:r>
              <a:rPr lang="sl-SI" sz="2400" dirty="0" smtClean="0">
                <a:latin typeface="Calibri" pitchFamily="34" charset="0"/>
              </a:rPr>
              <a:t> </a:t>
            </a:r>
            <a:r>
              <a:rPr lang="sl-SI" sz="2400" dirty="0" err="1">
                <a:latin typeface="Calibri" pitchFamily="34" charset="0"/>
              </a:rPr>
              <a:t>school</a:t>
            </a:r>
            <a:r>
              <a:rPr lang="sl-SI" sz="2400" dirty="0">
                <a:latin typeface="Calibri" pitchFamily="34" charset="0"/>
              </a:rPr>
              <a:t> </a:t>
            </a:r>
            <a:r>
              <a:rPr lang="sl-SI" sz="2400" dirty="0" err="1">
                <a:latin typeface="Calibri" pitchFamily="34" charset="0"/>
              </a:rPr>
              <a:t>children</a:t>
            </a:r>
            <a:r>
              <a:rPr lang="sl-SI" sz="2400" dirty="0">
                <a:latin typeface="Calibri" pitchFamily="34" charset="0"/>
              </a:rPr>
              <a:t> </a:t>
            </a:r>
            <a:r>
              <a:rPr lang="sl-SI" sz="2400" dirty="0" err="1">
                <a:latin typeface="Calibri" pitchFamily="34" charset="0"/>
              </a:rPr>
              <a:t>and</a:t>
            </a:r>
            <a:r>
              <a:rPr lang="sl-SI" sz="2400" dirty="0">
                <a:latin typeface="Calibri" pitchFamily="34" charset="0"/>
              </a:rPr>
              <a:t> </a:t>
            </a:r>
            <a:r>
              <a:rPr lang="sl-SI" sz="2400" dirty="0" err="1" smtClean="0">
                <a:latin typeface="Calibri" pitchFamily="34" charset="0"/>
              </a:rPr>
              <a:t>youth</a:t>
            </a:r>
            <a:r>
              <a:rPr lang="sl-SI" sz="2400" dirty="0">
                <a:latin typeface="Calibri" pitchFamily="34" charset="0"/>
              </a:rPr>
              <a:t> </a:t>
            </a:r>
            <a:r>
              <a:rPr lang="sl-SI" sz="2400" dirty="0" smtClean="0">
                <a:latin typeface="Calibri" pitchFamily="34" charset="0"/>
              </a:rPr>
              <a:t>is </a:t>
            </a:r>
            <a:r>
              <a:rPr lang="sl-SI" sz="2400" dirty="0" err="1" smtClean="0">
                <a:latin typeface="Calibri" pitchFamily="34" charset="0"/>
              </a:rPr>
              <a:t>disregarding</a:t>
            </a:r>
            <a:r>
              <a:rPr lang="sl-SI" sz="2400" dirty="0" smtClean="0">
                <a:latin typeface="Calibri" pitchFamily="34" charset="0"/>
              </a:rPr>
              <a:t> non </a:t>
            </a:r>
            <a:r>
              <a:rPr lang="sl-SI" sz="2400" dirty="0" err="1" smtClean="0">
                <a:latin typeface="Calibri" pitchFamily="34" charset="0"/>
              </a:rPr>
              <a:t>attendants</a:t>
            </a:r>
            <a:endParaRPr lang="sl-SI" sz="2400" dirty="0" smtClean="0">
              <a:latin typeface="Calibri" pitchFamily="34" charset="0"/>
            </a:endParaRPr>
          </a:p>
          <a:p>
            <a:pPr marL="342900" indent="-342900" eaLnBrk="0" hangingPunct="0">
              <a:lnSpc>
                <a:spcPct val="80000"/>
              </a:lnSpc>
              <a:buFontTx/>
              <a:buChar char="•"/>
            </a:pPr>
            <a:r>
              <a:rPr lang="sl-SI" sz="2400" dirty="0" err="1" smtClean="0">
                <a:latin typeface="Calibri" pitchFamily="34" charset="0"/>
              </a:rPr>
              <a:t>Insufficient</a:t>
            </a:r>
            <a:r>
              <a:rPr lang="sl-SI" sz="2400" dirty="0" smtClean="0">
                <a:latin typeface="Calibri" pitchFamily="34" charset="0"/>
              </a:rPr>
              <a:t> </a:t>
            </a:r>
            <a:r>
              <a:rPr lang="sl-SI" sz="2400" dirty="0" err="1">
                <a:latin typeface="Calibri" pitchFamily="34" charset="0"/>
              </a:rPr>
              <a:t>communication</a:t>
            </a:r>
            <a:r>
              <a:rPr lang="sl-SI" sz="2400" dirty="0">
                <a:latin typeface="Calibri" pitchFamily="34" charset="0"/>
              </a:rPr>
              <a:t> </a:t>
            </a:r>
            <a:r>
              <a:rPr lang="sl-SI" sz="2400" dirty="0" err="1">
                <a:latin typeface="Calibri" pitchFamily="34" charset="0"/>
              </a:rPr>
              <a:t>between</a:t>
            </a:r>
            <a:r>
              <a:rPr lang="sl-SI" sz="2400" dirty="0">
                <a:latin typeface="Calibri" pitchFamily="34" charset="0"/>
              </a:rPr>
              <a:t> </a:t>
            </a:r>
            <a:r>
              <a:rPr lang="sl-SI" sz="2400" dirty="0" err="1">
                <a:latin typeface="Calibri" pitchFamily="34" charset="0"/>
              </a:rPr>
              <a:t>professionals</a:t>
            </a:r>
            <a:r>
              <a:rPr lang="sl-SI" sz="2400" dirty="0">
                <a:latin typeface="Calibri" pitchFamily="34" charset="0"/>
              </a:rPr>
              <a:t> in </a:t>
            </a:r>
            <a:r>
              <a:rPr lang="sl-SI" sz="2400" dirty="0" err="1">
                <a:latin typeface="Calibri" pitchFamily="34" charset="0"/>
              </a:rPr>
              <a:t>the</a:t>
            </a:r>
            <a:r>
              <a:rPr lang="sl-SI" sz="2400" dirty="0">
                <a:latin typeface="Calibri" pitchFamily="34" charset="0"/>
              </a:rPr>
              <a:t> </a:t>
            </a:r>
            <a:r>
              <a:rPr lang="sl-SI" sz="2400" dirty="0" err="1">
                <a:latin typeface="Calibri" pitchFamily="34" charset="0"/>
              </a:rPr>
              <a:t>health</a:t>
            </a:r>
            <a:r>
              <a:rPr lang="sl-SI" sz="2400" dirty="0">
                <a:latin typeface="Calibri" pitchFamily="34" charset="0"/>
              </a:rPr>
              <a:t> </a:t>
            </a:r>
            <a:r>
              <a:rPr lang="sl-SI" sz="2400" dirty="0" err="1" smtClean="0">
                <a:latin typeface="Calibri" pitchFamily="34" charset="0"/>
              </a:rPr>
              <a:t>system</a:t>
            </a:r>
            <a:r>
              <a:rPr lang="sl-SI" sz="2400" dirty="0" smtClean="0">
                <a:latin typeface="Calibri" pitchFamily="34" charset="0"/>
              </a:rPr>
              <a:t> - </a:t>
            </a:r>
            <a:r>
              <a:rPr lang="sl-SI" sz="2400" dirty="0" err="1">
                <a:latin typeface="Calibri" pitchFamily="34" charset="0"/>
              </a:rPr>
              <a:t>education</a:t>
            </a:r>
            <a:r>
              <a:rPr lang="sl-SI" sz="2400" dirty="0">
                <a:latin typeface="Calibri" pitchFamily="34" charset="0"/>
              </a:rPr>
              <a:t> </a:t>
            </a:r>
            <a:r>
              <a:rPr lang="sl-SI" sz="2400" dirty="0" smtClean="0">
                <a:latin typeface="Calibri" pitchFamily="34" charset="0"/>
              </a:rPr>
              <a:t>- </a:t>
            </a:r>
            <a:r>
              <a:rPr lang="sl-SI" sz="2400" dirty="0">
                <a:latin typeface="Calibri" pitchFamily="34" charset="0"/>
              </a:rPr>
              <a:t>social </a:t>
            </a:r>
            <a:r>
              <a:rPr lang="sl-SI" sz="2400" dirty="0" err="1" smtClean="0">
                <a:latin typeface="Calibri" pitchFamily="34" charset="0"/>
              </a:rPr>
              <a:t>care</a:t>
            </a:r>
            <a:endParaRPr lang="sl-SI" sz="2400" dirty="0" smtClean="0">
              <a:latin typeface="Calibri" pitchFamily="34" charset="0"/>
            </a:endParaRPr>
          </a:p>
          <a:p>
            <a:pPr marL="342900" indent="-342900" eaLnBrk="0" hangingPunct="0">
              <a:lnSpc>
                <a:spcPct val="80000"/>
              </a:lnSpc>
              <a:buFontTx/>
              <a:buChar char="•"/>
            </a:pPr>
            <a:r>
              <a:rPr lang="sl-SI" sz="2400" dirty="0" err="1" smtClean="0">
                <a:latin typeface="Calibri" pitchFamily="34" charset="0"/>
              </a:rPr>
              <a:t>Inadequate</a:t>
            </a:r>
            <a:r>
              <a:rPr lang="sl-SI" sz="2400" dirty="0" smtClean="0">
                <a:latin typeface="Calibri" pitchFamily="34" charset="0"/>
              </a:rPr>
              <a:t> </a:t>
            </a:r>
            <a:r>
              <a:rPr lang="sl-SI" sz="2400" dirty="0">
                <a:latin typeface="Calibri" pitchFamily="34" charset="0"/>
              </a:rPr>
              <a:t>monitoring </a:t>
            </a:r>
            <a:r>
              <a:rPr lang="sl-SI" sz="2400" dirty="0" err="1">
                <a:latin typeface="Calibri" pitchFamily="34" charset="0"/>
              </a:rPr>
              <a:t>and</a:t>
            </a:r>
            <a:r>
              <a:rPr lang="sl-SI" sz="2400" dirty="0">
                <a:latin typeface="Calibri" pitchFamily="34" charset="0"/>
              </a:rPr>
              <a:t> </a:t>
            </a:r>
            <a:r>
              <a:rPr lang="sl-SI" sz="2400" dirty="0" err="1">
                <a:latin typeface="Calibri" pitchFamily="34" charset="0"/>
              </a:rPr>
              <a:t>evaluation</a:t>
            </a:r>
            <a:r>
              <a:rPr lang="sl-SI" sz="2400" dirty="0">
                <a:latin typeface="Calibri" pitchFamily="34" charset="0"/>
              </a:rPr>
              <a:t>. </a:t>
            </a:r>
          </a:p>
          <a:p>
            <a:pPr eaLnBrk="1" hangingPunct="1"/>
            <a:endParaRPr lang="en-US" sz="2400" dirty="0" smtClean="0"/>
          </a:p>
        </p:txBody>
      </p:sp>
    </p:spTree>
    <p:extLst>
      <p:ext uri="{BB962C8B-B14F-4D97-AF65-F5344CB8AC3E}">
        <p14:creationId xmlns:p14="http://schemas.microsoft.com/office/powerpoint/2010/main" val="475172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07504" y="189186"/>
            <a:ext cx="8856984" cy="1655638"/>
          </a:xfrm>
        </p:spPr>
        <p:txBody>
          <a:bodyPr>
            <a:normAutofit/>
          </a:bodyPr>
          <a:lstStyle/>
          <a:p>
            <a:pPr marL="26479" lvl="0" algn="l" fontAlgn="auto">
              <a:spcBef>
                <a:spcPts val="180"/>
              </a:spcBef>
              <a:spcAft>
                <a:spcPts val="0"/>
              </a:spcAft>
              <a:defRPr/>
            </a:pPr>
            <a:r>
              <a:rPr lang="sl-SI" sz="2400" b="1" dirty="0" smtClean="0">
                <a:solidFill>
                  <a:srgbClr val="0070C0"/>
                </a:solidFill>
                <a:latin typeface="Calibri" panose="020F0502020204030204" pitchFamily="34" charset="0"/>
                <a:ea typeface="+mn-ea"/>
                <a:cs typeface="+mn-cs"/>
              </a:rPr>
              <a:t>In </a:t>
            </a:r>
            <a:r>
              <a:rPr lang="sl-SI" sz="2400" b="1" dirty="0" err="1">
                <a:solidFill>
                  <a:srgbClr val="0070C0"/>
                </a:solidFill>
                <a:latin typeface="Calibri" panose="020F0502020204030204" pitchFamily="34" charset="0"/>
                <a:ea typeface="+mn-ea"/>
                <a:cs typeface="+mn-cs"/>
              </a:rPr>
              <a:t>order</a:t>
            </a:r>
            <a:r>
              <a:rPr lang="sl-SI" sz="2400" b="1" dirty="0">
                <a:solidFill>
                  <a:srgbClr val="0070C0"/>
                </a:solidFill>
                <a:latin typeface="Calibri" panose="020F0502020204030204" pitchFamily="34" charset="0"/>
                <a:ea typeface="+mn-ea"/>
                <a:cs typeface="+mn-cs"/>
              </a:rPr>
              <a:t> to </a:t>
            </a:r>
            <a:r>
              <a:rPr lang="sl-SI" sz="2400" b="1" dirty="0" err="1">
                <a:solidFill>
                  <a:srgbClr val="0070C0"/>
                </a:solidFill>
                <a:latin typeface="Calibri" panose="020F0502020204030204" pitchFamily="34" charset="0"/>
                <a:ea typeface="+mn-ea"/>
                <a:cs typeface="+mn-cs"/>
              </a:rPr>
              <a:t>achieve</a:t>
            </a:r>
            <a:r>
              <a:rPr lang="sl-SI" sz="2400" b="1" dirty="0">
                <a:solidFill>
                  <a:srgbClr val="0070C0"/>
                </a:solidFill>
                <a:latin typeface="Calibri" panose="020F0502020204030204" pitchFamily="34" charset="0"/>
                <a:ea typeface="+mn-ea"/>
                <a:cs typeface="+mn-cs"/>
              </a:rPr>
              <a:t> </a:t>
            </a:r>
            <a:r>
              <a:rPr lang="sl-SI" sz="2400" b="1" dirty="0" err="1">
                <a:solidFill>
                  <a:srgbClr val="0070C0"/>
                </a:solidFill>
                <a:latin typeface="Calibri" panose="020F0502020204030204" pitchFamily="34" charset="0"/>
                <a:ea typeface="+mn-ea"/>
                <a:cs typeface="+mn-cs"/>
              </a:rPr>
              <a:t>the</a:t>
            </a:r>
            <a:r>
              <a:rPr lang="sl-SI" sz="2400" b="1" dirty="0">
                <a:solidFill>
                  <a:srgbClr val="0070C0"/>
                </a:solidFill>
                <a:latin typeface="Calibri" panose="020F0502020204030204" pitchFamily="34" charset="0"/>
                <a:ea typeface="+mn-ea"/>
                <a:cs typeface="+mn-cs"/>
              </a:rPr>
              <a:t> </a:t>
            </a:r>
            <a:r>
              <a:rPr lang="sl-SI" sz="2400" b="1" dirty="0" err="1">
                <a:solidFill>
                  <a:srgbClr val="0070C0"/>
                </a:solidFill>
                <a:latin typeface="Calibri" panose="020F0502020204030204" pitchFamily="34" charset="0"/>
                <a:ea typeface="+mn-ea"/>
                <a:cs typeface="+mn-cs"/>
              </a:rPr>
              <a:t>overall</a:t>
            </a:r>
            <a:r>
              <a:rPr lang="sl-SI" sz="2400" b="1" dirty="0">
                <a:solidFill>
                  <a:srgbClr val="0070C0"/>
                </a:solidFill>
                <a:latin typeface="Calibri" panose="020F0502020204030204" pitchFamily="34" charset="0"/>
                <a:ea typeface="+mn-ea"/>
                <a:cs typeface="+mn-cs"/>
              </a:rPr>
              <a:t> </a:t>
            </a:r>
            <a:r>
              <a:rPr lang="sl-SI" sz="2400" b="1" dirty="0" err="1">
                <a:solidFill>
                  <a:srgbClr val="0070C0"/>
                </a:solidFill>
                <a:latin typeface="Calibri" panose="020F0502020204030204" pitchFamily="34" charset="0"/>
                <a:ea typeface="+mn-ea"/>
                <a:cs typeface="+mn-cs"/>
              </a:rPr>
              <a:t>objective</a:t>
            </a:r>
            <a:r>
              <a:rPr lang="sl-SI" sz="2400" b="1" dirty="0">
                <a:solidFill>
                  <a:srgbClr val="0070C0"/>
                </a:solidFill>
                <a:latin typeface="Calibri" panose="020F0502020204030204" pitchFamily="34" charset="0"/>
                <a:ea typeface="+mn-ea"/>
                <a:cs typeface="+mn-cs"/>
              </a:rPr>
              <a:t>, </a:t>
            </a:r>
            <a:r>
              <a:rPr lang="sl-SI" sz="2400" b="1" dirty="0" smtClean="0">
                <a:solidFill>
                  <a:srgbClr val="0070C0"/>
                </a:solidFill>
                <a:latin typeface="Calibri" panose="020F0502020204030204" pitchFamily="34" charset="0"/>
                <a:ea typeface="+mn-ea"/>
                <a:cs typeface="+mn-cs"/>
              </a:rPr>
              <a:t/>
            </a:r>
            <a:br>
              <a:rPr lang="sl-SI" sz="2400" b="1" dirty="0" smtClean="0">
                <a:solidFill>
                  <a:srgbClr val="0070C0"/>
                </a:solidFill>
                <a:latin typeface="Calibri" panose="020F0502020204030204" pitchFamily="34" charset="0"/>
                <a:ea typeface="+mn-ea"/>
                <a:cs typeface="+mn-cs"/>
              </a:rPr>
            </a:br>
            <a:r>
              <a:rPr lang="en-GB" sz="2400" b="1" dirty="0" smtClean="0">
                <a:solidFill>
                  <a:srgbClr val="0070C0"/>
                </a:solidFill>
                <a:latin typeface="Calibri" panose="020F0502020204030204" pitchFamily="34" charset="0"/>
                <a:ea typeface="Calibri"/>
                <a:cs typeface="+mn-cs"/>
              </a:rPr>
              <a:t>the </a:t>
            </a:r>
            <a:r>
              <a:rPr lang="en-GB" sz="2400" b="1" dirty="0">
                <a:solidFill>
                  <a:srgbClr val="0070C0"/>
                </a:solidFill>
                <a:latin typeface="Calibri" panose="020F0502020204030204" pitchFamily="34" charset="0"/>
                <a:ea typeface="Calibri"/>
                <a:cs typeface="+mn-cs"/>
              </a:rPr>
              <a:t>four guiding principles adopted from </a:t>
            </a:r>
            <a:r>
              <a:rPr lang="en-GB" sz="2400" b="1" dirty="0" smtClean="0">
                <a:solidFill>
                  <a:srgbClr val="0070C0"/>
                </a:solidFill>
                <a:latin typeface="Calibri" panose="020F0502020204030204" pitchFamily="34" charset="0"/>
                <a:ea typeface="Calibri"/>
                <a:cs typeface="+mn-cs"/>
              </a:rPr>
              <a:t>the </a:t>
            </a:r>
            <a:r>
              <a:rPr lang="en-GB" sz="2400" b="1" dirty="0">
                <a:solidFill>
                  <a:srgbClr val="0070C0"/>
                </a:solidFill>
                <a:latin typeface="Calibri" panose="020F0502020204030204" pitchFamily="34" charset="0"/>
                <a:ea typeface="Calibri"/>
                <a:cs typeface="+mn-cs"/>
              </a:rPr>
              <a:t>WHO European Strategy for child and adolescent health and development</a:t>
            </a:r>
            <a:r>
              <a:rPr lang="sl-SI" sz="2400" b="1" dirty="0">
                <a:solidFill>
                  <a:srgbClr val="0070C0"/>
                </a:solidFill>
                <a:latin typeface="Calibri" panose="020F0502020204030204" pitchFamily="34" charset="0"/>
                <a:ea typeface="Calibri"/>
                <a:cs typeface="+mn-cs"/>
              </a:rPr>
              <a:t> </a:t>
            </a:r>
            <a:r>
              <a:rPr lang="sl-SI" sz="2400" b="1" dirty="0" smtClean="0">
                <a:solidFill>
                  <a:srgbClr val="0070C0"/>
                </a:solidFill>
                <a:latin typeface="Calibri" panose="020F0502020204030204" pitchFamily="34" charset="0"/>
                <a:ea typeface="Calibri"/>
                <a:cs typeface="+mn-cs"/>
              </a:rPr>
              <a:t>are </a:t>
            </a:r>
            <a:r>
              <a:rPr lang="sl-SI" sz="2400" b="1" dirty="0" err="1" smtClean="0">
                <a:solidFill>
                  <a:srgbClr val="0070C0"/>
                </a:solidFill>
                <a:latin typeface="Calibri" panose="020F0502020204030204" pitchFamily="34" charset="0"/>
                <a:ea typeface="Calibri"/>
                <a:cs typeface="+mn-cs"/>
              </a:rPr>
              <a:t>being</a:t>
            </a:r>
            <a:r>
              <a:rPr lang="sl-SI" sz="2400" b="1" dirty="0" smtClean="0">
                <a:solidFill>
                  <a:srgbClr val="0070C0"/>
                </a:solidFill>
                <a:latin typeface="Calibri" panose="020F0502020204030204" pitchFamily="34" charset="0"/>
                <a:ea typeface="Calibri"/>
                <a:cs typeface="+mn-cs"/>
              </a:rPr>
              <a:t> used in </a:t>
            </a:r>
            <a:r>
              <a:rPr lang="sl-SI" sz="2400" b="1" dirty="0" err="1" smtClean="0">
                <a:solidFill>
                  <a:srgbClr val="0070C0"/>
                </a:solidFill>
                <a:latin typeface="Calibri" panose="020F0502020204030204" pitchFamily="34" charset="0"/>
                <a:ea typeface="Calibri"/>
                <a:cs typeface="+mn-cs"/>
              </a:rPr>
              <a:t>the</a:t>
            </a:r>
            <a:r>
              <a:rPr lang="sl-SI" sz="2400" b="1" dirty="0" smtClean="0">
                <a:solidFill>
                  <a:srgbClr val="0070C0"/>
                </a:solidFill>
                <a:latin typeface="Calibri" panose="020F0502020204030204" pitchFamily="34" charset="0"/>
                <a:ea typeface="Calibri"/>
                <a:cs typeface="+mn-cs"/>
              </a:rPr>
              <a:t> </a:t>
            </a:r>
            <a:r>
              <a:rPr lang="sl-SI" sz="2400" b="1" dirty="0" err="1" smtClean="0">
                <a:solidFill>
                  <a:srgbClr val="0070C0"/>
                </a:solidFill>
                <a:latin typeface="Calibri" panose="020F0502020204030204" pitchFamily="34" charset="0"/>
                <a:ea typeface="Calibri"/>
                <a:cs typeface="+mn-cs"/>
              </a:rPr>
              <a:t>current</a:t>
            </a:r>
            <a:r>
              <a:rPr lang="sl-SI" sz="2400" b="1" dirty="0" smtClean="0">
                <a:solidFill>
                  <a:srgbClr val="0070C0"/>
                </a:solidFill>
                <a:latin typeface="Calibri" panose="020F0502020204030204" pitchFamily="34" charset="0"/>
                <a:ea typeface="Calibri"/>
                <a:cs typeface="+mn-cs"/>
              </a:rPr>
              <a:t> NFM </a:t>
            </a:r>
            <a:r>
              <a:rPr lang="sl-SI" sz="2400" b="1" dirty="0" err="1" smtClean="0">
                <a:solidFill>
                  <a:srgbClr val="0070C0"/>
                </a:solidFill>
                <a:latin typeface="Calibri" panose="020F0502020204030204" pitchFamily="34" charset="0"/>
                <a:ea typeface="Calibri"/>
                <a:cs typeface="+mn-cs"/>
              </a:rPr>
              <a:t>project</a:t>
            </a:r>
            <a:r>
              <a:rPr lang="sl-SI" sz="2400" b="1" dirty="0" smtClean="0">
                <a:solidFill>
                  <a:srgbClr val="0070C0"/>
                </a:solidFill>
                <a:latin typeface="Calibri" panose="020F0502020204030204" pitchFamily="34" charset="0"/>
                <a:ea typeface="Calibri"/>
                <a:cs typeface="+mn-cs"/>
              </a:rPr>
              <a:t> in </a:t>
            </a:r>
            <a:r>
              <a:rPr lang="sl-SI" sz="2400" b="1" dirty="0" err="1" smtClean="0">
                <a:solidFill>
                  <a:srgbClr val="0070C0"/>
                </a:solidFill>
                <a:latin typeface="Calibri" panose="020F0502020204030204" pitchFamily="34" charset="0"/>
                <a:ea typeface="Calibri"/>
                <a:cs typeface="+mn-cs"/>
              </a:rPr>
              <a:t>Slovenia</a:t>
            </a:r>
            <a:r>
              <a:rPr lang="en-GB" sz="2400" b="1" dirty="0" smtClean="0">
                <a:solidFill>
                  <a:srgbClr val="0070C0"/>
                </a:solidFill>
                <a:latin typeface="Calibri" panose="020F0502020204030204" pitchFamily="34" charset="0"/>
                <a:ea typeface="Calibri"/>
                <a:cs typeface="+mn-cs"/>
              </a:rPr>
              <a:t>:</a:t>
            </a:r>
            <a:endParaRPr lang="sl-SI" sz="2400" b="1" dirty="0" smtClean="0">
              <a:solidFill>
                <a:srgbClr val="0070C0"/>
              </a:solidFill>
              <a:latin typeface="Calibri" panose="020F0502020204030204" pitchFamily="34" charset="0"/>
            </a:endParaRPr>
          </a:p>
        </p:txBody>
      </p:sp>
      <p:sp>
        <p:nvSpPr>
          <p:cNvPr id="3" name="Content Placeholder 2"/>
          <p:cNvSpPr>
            <a:spLocks noGrp="1"/>
          </p:cNvSpPr>
          <p:nvPr>
            <p:ph idx="1"/>
          </p:nvPr>
        </p:nvSpPr>
        <p:spPr>
          <a:xfrm>
            <a:off x="225653" y="1838751"/>
            <a:ext cx="8748464" cy="4749075"/>
          </a:xfrm>
        </p:spPr>
        <p:txBody>
          <a:bodyPr>
            <a:normAutofit fontScale="25000" lnSpcReduction="20000"/>
          </a:bodyPr>
          <a:lstStyle/>
          <a:p>
            <a:pPr marL="0" indent="0" algn="just">
              <a:spcAft>
                <a:spcPts val="0"/>
              </a:spcAft>
              <a:buNone/>
            </a:pPr>
            <a:r>
              <a:rPr lang="en-GB" sz="400" dirty="0" smtClean="0">
                <a:solidFill>
                  <a:srgbClr val="000000"/>
                </a:solidFill>
                <a:latin typeface="+mj-lt"/>
                <a:ea typeface="Calibri"/>
              </a:rPr>
              <a:t> </a:t>
            </a:r>
            <a:endParaRPr lang="sl-SI" sz="3200" dirty="0">
              <a:solidFill>
                <a:srgbClr val="000000"/>
              </a:solidFill>
              <a:latin typeface="Times New Roman"/>
              <a:ea typeface="Calibri"/>
            </a:endParaRPr>
          </a:p>
          <a:p>
            <a:pPr marL="273367" indent="-246888" fontAlgn="auto">
              <a:lnSpc>
                <a:spcPct val="120000"/>
              </a:lnSpc>
              <a:spcBef>
                <a:spcPts val="180"/>
              </a:spcBef>
              <a:spcAft>
                <a:spcPts val="0"/>
              </a:spcAft>
              <a:buClr>
                <a:srgbClr val="0F6FC6"/>
              </a:buClr>
              <a:buFont typeface="Wingdings 2"/>
              <a:buChar char=""/>
              <a:defRPr/>
            </a:pPr>
            <a:r>
              <a:rPr lang="en-GB" sz="8000" dirty="0">
                <a:solidFill>
                  <a:srgbClr val="000000"/>
                </a:solidFill>
                <a:latin typeface="Calibri" panose="020F0502020204030204" pitchFamily="34" charset="0"/>
                <a:ea typeface="Calibri"/>
              </a:rPr>
              <a:t>Adoption and implementation of packages of effective interventions on </a:t>
            </a:r>
            <a:r>
              <a:rPr lang="en-GB" sz="8000" dirty="0" smtClean="0">
                <a:solidFill>
                  <a:srgbClr val="000000"/>
                </a:solidFill>
                <a:latin typeface="Calibri" panose="020F0502020204030204" pitchFamily="34" charset="0"/>
                <a:ea typeface="Calibri"/>
              </a:rPr>
              <a:t>child</a:t>
            </a:r>
            <a:r>
              <a:rPr lang="sl-SI" sz="8000" dirty="0" smtClean="0">
                <a:solidFill>
                  <a:srgbClr val="000000"/>
                </a:solidFill>
                <a:latin typeface="Calibri" panose="020F0502020204030204" pitchFamily="34" charset="0"/>
                <a:ea typeface="Calibri"/>
              </a:rPr>
              <a:t> </a:t>
            </a:r>
            <a:r>
              <a:rPr lang="en-GB" sz="8000" dirty="0" smtClean="0">
                <a:solidFill>
                  <a:srgbClr val="000000"/>
                </a:solidFill>
                <a:latin typeface="Calibri" panose="020F0502020204030204" pitchFamily="34" charset="0"/>
                <a:ea typeface="Calibri"/>
              </a:rPr>
              <a:t>health </a:t>
            </a:r>
            <a:endParaRPr lang="sl-SI" sz="8000" dirty="0">
              <a:latin typeface="Calibri" panose="020F0502020204030204" pitchFamily="34" charset="0"/>
              <a:ea typeface="Calibri"/>
            </a:endParaRPr>
          </a:p>
          <a:p>
            <a:pPr marL="273367" indent="-246888" fontAlgn="auto">
              <a:lnSpc>
                <a:spcPct val="120000"/>
              </a:lnSpc>
              <a:spcBef>
                <a:spcPts val="180"/>
              </a:spcBef>
              <a:spcAft>
                <a:spcPts val="0"/>
              </a:spcAft>
              <a:buClr>
                <a:srgbClr val="0F6FC6"/>
              </a:buClr>
              <a:buFont typeface="Wingdings 2"/>
              <a:buChar char=""/>
              <a:defRPr/>
            </a:pPr>
            <a:r>
              <a:rPr lang="en-GB" sz="8000" dirty="0">
                <a:solidFill>
                  <a:srgbClr val="000000"/>
                </a:solidFill>
                <a:latin typeface="Calibri" panose="020F0502020204030204" pitchFamily="34" charset="0"/>
                <a:ea typeface="Calibri"/>
              </a:rPr>
              <a:t>Equitable access to quality healthcare services for all children </a:t>
            </a:r>
            <a:endParaRPr lang="sl-SI" sz="8000" dirty="0">
              <a:latin typeface="Calibri" panose="020F0502020204030204" pitchFamily="34" charset="0"/>
              <a:ea typeface="Calibri"/>
            </a:endParaRPr>
          </a:p>
          <a:p>
            <a:pPr marL="273367" indent="-246888" fontAlgn="auto">
              <a:lnSpc>
                <a:spcPct val="120000"/>
              </a:lnSpc>
              <a:spcBef>
                <a:spcPts val="180"/>
              </a:spcBef>
              <a:spcAft>
                <a:spcPts val="0"/>
              </a:spcAft>
              <a:buClr>
                <a:srgbClr val="0F6FC6"/>
              </a:buClr>
              <a:buFont typeface="Wingdings 2"/>
              <a:buChar char=""/>
              <a:defRPr/>
            </a:pPr>
            <a:r>
              <a:rPr lang="en-GB" sz="8000" dirty="0">
                <a:solidFill>
                  <a:srgbClr val="000000"/>
                </a:solidFill>
                <a:latin typeface="Calibri" panose="020F0502020204030204" pitchFamily="34" charset="0"/>
                <a:ea typeface="Calibri"/>
              </a:rPr>
              <a:t>Strengthening health system support for child health (assessments of health system performance, quality of services, monitoring, health staff development and training) </a:t>
            </a:r>
            <a:endParaRPr lang="sl-SI" sz="8000" dirty="0">
              <a:latin typeface="Calibri" panose="020F0502020204030204" pitchFamily="34" charset="0"/>
              <a:ea typeface="Calibri"/>
            </a:endParaRPr>
          </a:p>
          <a:p>
            <a:pPr marL="273367" indent="-246888" fontAlgn="auto">
              <a:lnSpc>
                <a:spcPct val="120000"/>
              </a:lnSpc>
              <a:spcBef>
                <a:spcPts val="180"/>
              </a:spcBef>
              <a:spcAft>
                <a:spcPts val="0"/>
              </a:spcAft>
              <a:buClr>
                <a:srgbClr val="0F6FC6"/>
              </a:buClr>
              <a:buFont typeface="Wingdings 2"/>
              <a:buChar char=""/>
              <a:defRPr/>
            </a:pPr>
            <a:r>
              <a:rPr lang="en-GB" sz="8000" dirty="0">
                <a:solidFill>
                  <a:srgbClr val="000000"/>
                </a:solidFill>
                <a:latin typeface="Calibri" panose="020F0502020204030204" pitchFamily="34" charset="0"/>
                <a:ea typeface="Calibri"/>
              </a:rPr>
              <a:t>Ensuring community participation in improving child health. </a:t>
            </a:r>
            <a:endParaRPr lang="sl-SI" sz="8000" dirty="0">
              <a:solidFill>
                <a:srgbClr val="000000"/>
              </a:solidFill>
              <a:latin typeface="Calibri" panose="020F0502020204030204" pitchFamily="34" charset="0"/>
              <a:ea typeface="Calibri"/>
            </a:endParaRPr>
          </a:p>
          <a:p>
            <a:pPr marL="26479" indent="0" fontAlgn="auto">
              <a:lnSpc>
                <a:spcPct val="120000"/>
              </a:lnSpc>
              <a:spcBef>
                <a:spcPts val="180"/>
              </a:spcBef>
              <a:spcAft>
                <a:spcPts val="0"/>
              </a:spcAft>
              <a:buClr>
                <a:srgbClr val="0F6FC6"/>
              </a:buClr>
              <a:buNone/>
              <a:defRPr/>
            </a:pPr>
            <a:endParaRPr lang="sl-SI" sz="8000" dirty="0" smtClean="0">
              <a:solidFill>
                <a:srgbClr val="000000"/>
              </a:solidFill>
              <a:latin typeface="Calibri" panose="020F0502020204030204" pitchFamily="34" charset="0"/>
            </a:endParaRPr>
          </a:p>
          <a:p>
            <a:pPr marL="26479" indent="0" fontAlgn="auto">
              <a:lnSpc>
                <a:spcPct val="120000"/>
              </a:lnSpc>
              <a:spcBef>
                <a:spcPts val="180"/>
              </a:spcBef>
              <a:spcAft>
                <a:spcPts val="0"/>
              </a:spcAft>
              <a:buClr>
                <a:srgbClr val="0F6FC6"/>
              </a:buClr>
              <a:buNone/>
              <a:defRPr/>
            </a:pPr>
            <a:r>
              <a:rPr lang="en-GB" sz="8000" b="1" dirty="0" smtClean="0">
                <a:latin typeface="Calibri" panose="020F0502020204030204" pitchFamily="34" charset="0"/>
                <a:ea typeface="Calibri"/>
                <a:cs typeface="+mj-cs"/>
              </a:rPr>
              <a:t>To</a:t>
            </a:r>
            <a:r>
              <a:rPr lang="sl-SI" sz="8000" b="1" dirty="0" smtClean="0">
                <a:latin typeface="Calibri" panose="020F0502020204030204" pitchFamily="34" charset="0"/>
                <a:ea typeface="Calibri"/>
                <a:cs typeface="+mj-cs"/>
              </a:rPr>
              <a:t> </a:t>
            </a:r>
            <a:r>
              <a:rPr lang="en-GB" sz="8000" b="1" dirty="0">
                <a:latin typeface="Calibri" panose="020F0502020204030204" pitchFamily="34" charset="0"/>
                <a:ea typeface="Calibri"/>
                <a:cs typeface="+mj-cs"/>
              </a:rPr>
              <a:t>enable children and adolescents to reach their full potential for health and development and to reduce the burden of avoidable disease, </a:t>
            </a:r>
            <a:endParaRPr lang="sl-SI" sz="8000" b="1" dirty="0" smtClean="0">
              <a:latin typeface="Calibri" panose="020F0502020204030204" pitchFamily="34" charset="0"/>
              <a:ea typeface="Calibri"/>
              <a:cs typeface="+mj-cs"/>
            </a:endParaRPr>
          </a:p>
          <a:p>
            <a:pPr marL="26479" indent="0" fontAlgn="auto">
              <a:lnSpc>
                <a:spcPct val="120000"/>
              </a:lnSpc>
              <a:spcBef>
                <a:spcPts val="180"/>
              </a:spcBef>
              <a:spcAft>
                <a:spcPts val="0"/>
              </a:spcAft>
              <a:buClr>
                <a:srgbClr val="0F6FC6"/>
              </a:buClr>
              <a:buNone/>
              <a:defRPr/>
            </a:pPr>
            <a:r>
              <a:rPr lang="sl-SI" sz="8000" b="1" dirty="0" err="1">
                <a:latin typeface="Calibri" panose="020F0502020204030204" pitchFamily="34" charset="0"/>
                <a:ea typeface="Calibri"/>
                <a:cs typeface="+mj-cs"/>
              </a:rPr>
              <a:t>r</a:t>
            </a:r>
            <a:r>
              <a:rPr lang="sl-SI" sz="8000" b="1" dirty="0" err="1" smtClean="0">
                <a:latin typeface="Calibri" panose="020F0502020204030204" pitchFamily="34" charset="0"/>
                <a:ea typeface="Calibri"/>
                <a:cs typeface="+mj-cs"/>
              </a:rPr>
              <a:t>eccomendations</a:t>
            </a:r>
            <a:r>
              <a:rPr lang="sl-SI" sz="8000" b="1" dirty="0" smtClean="0">
                <a:latin typeface="Calibri" panose="020F0502020204030204" pitchFamily="34" charset="0"/>
                <a:ea typeface="Calibri"/>
                <a:cs typeface="+mj-cs"/>
              </a:rPr>
              <a:t> are:</a:t>
            </a:r>
            <a:endParaRPr lang="sl-SI" sz="8000" dirty="0" smtClean="0">
              <a:latin typeface="Calibri" panose="020F0502020204030204" pitchFamily="34" charset="0"/>
              <a:ea typeface="Calibri"/>
            </a:endParaRPr>
          </a:p>
          <a:p>
            <a:pPr marL="640080" lvl="1" indent="-246888" fontAlgn="auto">
              <a:lnSpc>
                <a:spcPct val="120000"/>
              </a:lnSpc>
              <a:spcBef>
                <a:spcPts val="180"/>
              </a:spcBef>
              <a:spcAft>
                <a:spcPts val="0"/>
              </a:spcAft>
              <a:buClr>
                <a:srgbClr val="0F6FC6"/>
              </a:buClr>
              <a:buFont typeface="Wingdings 2"/>
              <a:buChar char=""/>
              <a:defRPr/>
            </a:pPr>
            <a:r>
              <a:rPr lang="en-GB" sz="8000" dirty="0" smtClean="0">
                <a:solidFill>
                  <a:srgbClr val="000000"/>
                </a:solidFill>
                <a:latin typeface="Calibri" panose="020F0502020204030204" pitchFamily="34" charset="0"/>
                <a:ea typeface="Calibri"/>
              </a:rPr>
              <a:t>Life-course approach, from prenatal life to adolescence and adult age</a:t>
            </a:r>
            <a:endParaRPr lang="sl-SI" sz="8000" dirty="0" smtClean="0">
              <a:latin typeface="Calibri" panose="020F0502020204030204" pitchFamily="34" charset="0"/>
              <a:ea typeface="Calibri"/>
            </a:endParaRPr>
          </a:p>
          <a:p>
            <a:pPr marL="640080" lvl="1" indent="-246888" fontAlgn="auto">
              <a:lnSpc>
                <a:spcPct val="120000"/>
              </a:lnSpc>
              <a:spcBef>
                <a:spcPts val="180"/>
              </a:spcBef>
              <a:spcAft>
                <a:spcPts val="0"/>
              </a:spcAft>
              <a:buClr>
                <a:srgbClr val="0F6FC6"/>
              </a:buClr>
              <a:buFont typeface="Wingdings 2"/>
              <a:buChar char=""/>
              <a:defRPr/>
            </a:pPr>
            <a:r>
              <a:rPr lang="en-GB" sz="8000" dirty="0" smtClean="0">
                <a:solidFill>
                  <a:srgbClr val="000000"/>
                </a:solidFill>
                <a:latin typeface="Calibri" panose="020F0502020204030204" pitchFamily="34" charset="0"/>
                <a:ea typeface="Calibri"/>
              </a:rPr>
              <a:t>Equity</a:t>
            </a:r>
            <a:r>
              <a:rPr lang="en-GB" sz="8000" dirty="0">
                <a:solidFill>
                  <a:srgbClr val="000000"/>
                </a:solidFill>
                <a:latin typeface="Calibri" panose="020F0502020204030204" pitchFamily="34" charset="0"/>
                <a:ea typeface="Calibri"/>
              </a:rPr>
              <a:t>, accounting </a:t>
            </a:r>
            <a:r>
              <a:rPr lang="en-GB" sz="8000" dirty="0" smtClean="0">
                <a:solidFill>
                  <a:srgbClr val="000000"/>
                </a:solidFill>
                <a:latin typeface="Calibri" panose="020F0502020204030204" pitchFamily="34" charset="0"/>
                <a:ea typeface="Calibri"/>
              </a:rPr>
              <a:t>explicit</a:t>
            </a:r>
            <a:r>
              <a:rPr lang="sl-SI" sz="8000" dirty="0" smtClean="0">
                <a:solidFill>
                  <a:srgbClr val="000000"/>
                </a:solidFill>
                <a:latin typeface="Calibri" panose="020F0502020204030204" pitchFamily="34" charset="0"/>
                <a:ea typeface="Calibri"/>
              </a:rPr>
              <a:t>e</a:t>
            </a:r>
            <a:r>
              <a:rPr lang="en-GB" sz="8000" dirty="0" err="1" smtClean="0">
                <a:solidFill>
                  <a:srgbClr val="000000"/>
                </a:solidFill>
                <a:latin typeface="Calibri" panose="020F0502020204030204" pitchFamily="34" charset="0"/>
                <a:ea typeface="Calibri"/>
              </a:rPr>
              <a:t>ly</a:t>
            </a:r>
            <a:r>
              <a:rPr lang="en-GB" sz="8000" dirty="0" smtClean="0">
                <a:solidFill>
                  <a:srgbClr val="000000"/>
                </a:solidFill>
                <a:latin typeface="Calibri" panose="020F0502020204030204" pitchFamily="34" charset="0"/>
                <a:ea typeface="Calibri"/>
              </a:rPr>
              <a:t> </a:t>
            </a:r>
            <a:r>
              <a:rPr lang="en-GB" sz="8000" dirty="0">
                <a:solidFill>
                  <a:srgbClr val="000000"/>
                </a:solidFill>
                <a:latin typeface="Calibri" panose="020F0502020204030204" pitchFamily="34" charset="0"/>
                <a:ea typeface="Calibri"/>
              </a:rPr>
              <a:t>for the needs of the disadvantaged</a:t>
            </a:r>
            <a:endParaRPr lang="sl-SI" sz="8000" dirty="0">
              <a:latin typeface="Calibri" panose="020F0502020204030204" pitchFamily="34" charset="0"/>
              <a:ea typeface="Calibri"/>
            </a:endParaRPr>
          </a:p>
          <a:p>
            <a:pPr marL="640080" lvl="1" indent="-246888" fontAlgn="auto">
              <a:lnSpc>
                <a:spcPct val="120000"/>
              </a:lnSpc>
              <a:spcBef>
                <a:spcPts val="180"/>
              </a:spcBef>
              <a:spcAft>
                <a:spcPts val="0"/>
              </a:spcAft>
              <a:buClr>
                <a:srgbClr val="0F6FC6"/>
              </a:buClr>
              <a:buFont typeface="Wingdings 2"/>
              <a:buChar char=""/>
              <a:defRPr/>
            </a:pPr>
            <a:r>
              <a:rPr lang="en-GB" sz="8000" dirty="0" err="1">
                <a:solidFill>
                  <a:srgbClr val="000000"/>
                </a:solidFill>
                <a:latin typeface="Calibri" panose="020F0502020204030204" pitchFamily="34" charset="0"/>
                <a:ea typeface="Calibri"/>
              </a:rPr>
              <a:t>Intersectoral</a:t>
            </a:r>
            <a:r>
              <a:rPr lang="en-GB" sz="8000" dirty="0">
                <a:solidFill>
                  <a:srgbClr val="000000"/>
                </a:solidFill>
                <a:latin typeface="Calibri" panose="020F0502020204030204" pitchFamily="34" charset="0"/>
                <a:ea typeface="Calibri"/>
              </a:rPr>
              <a:t> </a:t>
            </a:r>
            <a:r>
              <a:rPr lang="en-GB" sz="8000" dirty="0" err="1">
                <a:solidFill>
                  <a:srgbClr val="000000"/>
                </a:solidFill>
                <a:latin typeface="Calibri" panose="020F0502020204030204" pitchFamily="34" charset="0"/>
                <a:ea typeface="Calibri"/>
              </a:rPr>
              <a:t>actio</a:t>
            </a:r>
            <a:r>
              <a:rPr lang="sl-SI" sz="8000" dirty="0">
                <a:solidFill>
                  <a:srgbClr val="000000"/>
                </a:solidFill>
                <a:latin typeface="Calibri" panose="020F0502020204030204" pitchFamily="34" charset="0"/>
                <a:ea typeface="Calibri"/>
              </a:rPr>
              <a:t>n</a:t>
            </a:r>
            <a:r>
              <a:rPr lang="en-GB" sz="8000" dirty="0">
                <a:solidFill>
                  <a:srgbClr val="000000"/>
                </a:solidFill>
                <a:latin typeface="Calibri" panose="020F0502020204030204" pitchFamily="34" charset="0"/>
                <a:ea typeface="Calibri"/>
              </a:rPr>
              <a:t> </a:t>
            </a:r>
            <a:endParaRPr lang="sl-SI" sz="8000" dirty="0">
              <a:latin typeface="Calibri" panose="020F0502020204030204" pitchFamily="34" charset="0"/>
              <a:ea typeface="Calibri"/>
            </a:endParaRPr>
          </a:p>
          <a:p>
            <a:pPr marL="640080" lvl="1" indent="-246888" fontAlgn="auto">
              <a:lnSpc>
                <a:spcPct val="120000"/>
              </a:lnSpc>
              <a:spcBef>
                <a:spcPts val="180"/>
              </a:spcBef>
              <a:spcAft>
                <a:spcPts val="0"/>
              </a:spcAft>
              <a:buClr>
                <a:srgbClr val="0F6FC6"/>
              </a:buClr>
              <a:buFont typeface="Wingdings 2"/>
              <a:buChar char=""/>
              <a:defRPr/>
            </a:pPr>
            <a:r>
              <a:rPr lang="en-GB" sz="8000" dirty="0">
                <a:solidFill>
                  <a:srgbClr val="000000"/>
                </a:solidFill>
                <a:latin typeface="Calibri" panose="020F0502020204030204" pitchFamily="34" charset="0"/>
                <a:ea typeface="Calibri"/>
              </a:rPr>
              <a:t>Participation of target </a:t>
            </a:r>
            <a:r>
              <a:rPr lang="en-GB" sz="8000" dirty="0" smtClean="0">
                <a:solidFill>
                  <a:srgbClr val="000000"/>
                </a:solidFill>
                <a:latin typeface="Calibri" panose="020F0502020204030204" pitchFamily="34" charset="0"/>
                <a:ea typeface="Calibri"/>
              </a:rPr>
              <a:t>groups</a:t>
            </a:r>
            <a:r>
              <a:rPr lang="sl-SI" sz="8000" dirty="0" smtClean="0">
                <a:solidFill>
                  <a:srgbClr val="000000"/>
                </a:solidFill>
                <a:latin typeface="Calibri" panose="020F0502020204030204" pitchFamily="34" charset="0"/>
                <a:ea typeface="Calibri"/>
              </a:rPr>
              <a:t>.</a:t>
            </a:r>
            <a:endParaRPr lang="sl-SI" sz="8000" dirty="0">
              <a:solidFill>
                <a:srgbClr val="000000"/>
              </a:solidFill>
              <a:latin typeface="Calibri" panose="020F0502020204030204" pitchFamily="34" charset="0"/>
              <a:ea typeface="Calibri"/>
            </a:endParaRPr>
          </a:p>
          <a:p>
            <a:pPr marL="0" indent="0" algn="just">
              <a:spcAft>
                <a:spcPts val="0"/>
              </a:spcAft>
              <a:buNone/>
            </a:pPr>
            <a:endParaRPr lang="sl-SI" sz="3600" dirty="0" smtClean="0">
              <a:latin typeface="+mj-lt"/>
            </a:endParaRPr>
          </a:p>
          <a:p>
            <a:pPr algn="just">
              <a:spcAft>
                <a:spcPts val="0"/>
              </a:spcAft>
            </a:pPr>
            <a:endParaRPr lang="sl-SI" sz="3600" dirty="0" smtClean="0">
              <a:solidFill>
                <a:srgbClr val="000000"/>
              </a:solidFill>
              <a:latin typeface="+mj-lt"/>
              <a:ea typeface="Calibri"/>
            </a:endParaRPr>
          </a:p>
        </p:txBody>
      </p:sp>
    </p:spTree>
    <p:extLst>
      <p:ext uri="{BB962C8B-B14F-4D97-AF65-F5344CB8AC3E}">
        <p14:creationId xmlns:p14="http://schemas.microsoft.com/office/powerpoint/2010/main" val="756277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23528" y="380138"/>
            <a:ext cx="5832648" cy="1143000"/>
          </a:xfrm>
        </p:spPr>
        <p:txBody>
          <a:bodyPr>
            <a:normAutofit fontScale="90000"/>
          </a:bodyPr>
          <a:lstStyle/>
          <a:p>
            <a:pPr algn="l"/>
            <a:r>
              <a:rPr lang="sl-SI" sz="2800" b="1" dirty="0" err="1" smtClean="0">
                <a:solidFill>
                  <a:srgbClr val="216DA1"/>
                </a:solidFill>
              </a:rPr>
              <a:t>Proposed</a:t>
            </a:r>
            <a:r>
              <a:rPr lang="sl-SI" sz="2800" b="1" dirty="0" smtClean="0">
                <a:solidFill>
                  <a:srgbClr val="216DA1"/>
                </a:solidFill>
              </a:rPr>
              <a:t> </a:t>
            </a:r>
            <a:r>
              <a:rPr lang="sl-SI" sz="2800" b="1" dirty="0" err="1" smtClean="0">
                <a:solidFill>
                  <a:srgbClr val="216DA1"/>
                </a:solidFill>
              </a:rPr>
              <a:t>timing</a:t>
            </a:r>
            <a:r>
              <a:rPr lang="sl-SI" sz="2800" b="1" dirty="0" smtClean="0">
                <a:solidFill>
                  <a:srgbClr val="216DA1"/>
                </a:solidFill>
              </a:rPr>
              <a:t> </a:t>
            </a:r>
            <a:r>
              <a:rPr lang="sl-SI" sz="2800" b="1" dirty="0" err="1" smtClean="0">
                <a:solidFill>
                  <a:srgbClr val="216DA1"/>
                </a:solidFill>
              </a:rPr>
              <a:t>of</a:t>
            </a:r>
            <a:r>
              <a:rPr lang="sl-SI" sz="2800" b="1" dirty="0" smtClean="0">
                <a:solidFill>
                  <a:srgbClr val="216DA1"/>
                </a:solidFill>
              </a:rPr>
              <a:t> preventive </a:t>
            </a:r>
            <a:r>
              <a:rPr lang="sl-SI" sz="2800" b="1" dirty="0" err="1" smtClean="0">
                <a:solidFill>
                  <a:srgbClr val="216DA1"/>
                </a:solidFill>
              </a:rPr>
              <a:t>visits</a:t>
            </a:r>
            <a:r>
              <a:rPr lang="sl-SI" sz="2800" b="1" dirty="0" smtClean="0">
                <a:solidFill>
                  <a:srgbClr val="216DA1"/>
                </a:solidFill>
              </a:rPr>
              <a:t>: </a:t>
            </a:r>
            <a:br>
              <a:rPr lang="sl-SI" sz="2800" b="1" dirty="0" smtClean="0">
                <a:solidFill>
                  <a:srgbClr val="216DA1"/>
                </a:solidFill>
              </a:rPr>
            </a:br>
            <a:endParaRPr lang="sl-SI" sz="2800" b="1" dirty="0">
              <a:solidFill>
                <a:srgbClr val="216DA1"/>
              </a:solidFill>
            </a:endParaRPr>
          </a:p>
        </p:txBody>
      </p:sp>
      <p:sp>
        <p:nvSpPr>
          <p:cNvPr id="5" name="Ograda vsebine 2"/>
          <p:cNvSpPr>
            <a:spLocks noGrp="1"/>
          </p:cNvSpPr>
          <p:nvPr>
            <p:ph idx="1"/>
          </p:nvPr>
        </p:nvSpPr>
        <p:spPr>
          <a:xfrm>
            <a:off x="323528" y="1547664"/>
            <a:ext cx="8686800" cy="4503869"/>
          </a:xfrm>
        </p:spPr>
        <p:txBody>
          <a:bodyPr>
            <a:normAutofit fontScale="85000" lnSpcReduction="20000"/>
          </a:bodyPr>
          <a:lstStyle/>
          <a:p>
            <a:r>
              <a:rPr lang="sl-SI" sz="2600" b="1" dirty="0" err="1" smtClean="0">
                <a:solidFill>
                  <a:srgbClr val="002060"/>
                </a:solidFill>
                <a:latin typeface="Calibri" panose="020F0502020204030204" pitchFamily="34" charset="0"/>
              </a:rPr>
              <a:t>Prenatal</a:t>
            </a:r>
            <a:r>
              <a:rPr lang="sl-SI" sz="2600" b="1" dirty="0" smtClean="0">
                <a:solidFill>
                  <a:srgbClr val="002060"/>
                </a:solidFill>
                <a:latin typeface="Calibri" panose="020F0502020204030204" pitchFamily="34" charset="0"/>
              </a:rPr>
              <a:t> </a:t>
            </a:r>
            <a:r>
              <a:rPr lang="sl-SI" sz="2600" b="1" dirty="0" err="1" smtClean="0">
                <a:solidFill>
                  <a:srgbClr val="002060"/>
                </a:solidFill>
                <a:latin typeface="Calibri" panose="020F0502020204030204" pitchFamily="34" charset="0"/>
              </a:rPr>
              <a:t>visit</a:t>
            </a:r>
            <a:r>
              <a:rPr lang="sl-SI" sz="2600" b="1" dirty="0" smtClean="0">
                <a:solidFill>
                  <a:srgbClr val="002060"/>
                </a:solidFill>
                <a:latin typeface="Calibri" panose="020F0502020204030204" pitchFamily="34" charset="0"/>
              </a:rPr>
              <a:t> at </a:t>
            </a:r>
            <a:r>
              <a:rPr lang="sl-SI" sz="2600" b="1" dirty="0" err="1" smtClean="0">
                <a:solidFill>
                  <a:srgbClr val="002060"/>
                </a:solidFill>
                <a:latin typeface="Calibri" panose="020F0502020204030204" pitchFamily="34" charset="0"/>
              </a:rPr>
              <a:t>the</a:t>
            </a:r>
            <a:r>
              <a:rPr lang="sl-SI" sz="2600" b="1" dirty="0" smtClean="0">
                <a:solidFill>
                  <a:srgbClr val="002060"/>
                </a:solidFill>
                <a:latin typeface="Calibri" panose="020F0502020204030204" pitchFamily="34" charset="0"/>
              </a:rPr>
              <a:t> personal </a:t>
            </a:r>
            <a:r>
              <a:rPr lang="sl-SI" sz="2600" b="1" dirty="0" err="1" smtClean="0">
                <a:solidFill>
                  <a:srgbClr val="002060"/>
                </a:solidFill>
                <a:latin typeface="Calibri" panose="020F0502020204030204" pitchFamily="34" charset="0"/>
              </a:rPr>
              <a:t>paediatrician</a:t>
            </a:r>
            <a:r>
              <a:rPr lang="sl-SI" sz="2600" b="1" dirty="0" smtClean="0">
                <a:solidFill>
                  <a:srgbClr val="002060"/>
                </a:solidFill>
                <a:latin typeface="Calibri" panose="020F0502020204030204" pitchFamily="34" charset="0"/>
              </a:rPr>
              <a:t> </a:t>
            </a:r>
            <a:r>
              <a:rPr lang="sl-SI" sz="2600" b="1" dirty="0" err="1" smtClean="0">
                <a:solidFill>
                  <a:srgbClr val="002060"/>
                </a:solidFill>
                <a:latin typeface="Calibri" panose="020F0502020204030204" pitchFamily="34" charset="0"/>
              </a:rPr>
              <a:t>and</a:t>
            </a:r>
            <a:r>
              <a:rPr lang="sl-SI" sz="2600" b="1" dirty="0" smtClean="0">
                <a:solidFill>
                  <a:srgbClr val="002060"/>
                </a:solidFill>
                <a:latin typeface="Calibri" panose="020F0502020204030204" pitchFamily="34" charset="0"/>
              </a:rPr>
              <a:t> personal </a:t>
            </a:r>
            <a:r>
              <a:rPr lang="sl-SI" sz="2600" b="1" dirty="0" err="1" smtClean="0">
                <a:solidFill>
                  <a:srgbClr val="002060"/>
                </a:solidFill>
                <a:latin typeface="Calibri" panose="020F0502020204030204" pitchFamily="34" charset="0"/>
              </a:rPr>
              <a:t>health</a:t>
            </a:r>
            <a:r>
              <a:rPr lang="sl-SI" sz="2600" b="1" dirty="0" smtClean="0">
                <a:solidFill>
                  <a:srgbClr val="002060"/>
                </a:solidFill>
                <a:latin typeface="Calibri" panose="020F0502020204030204" pitchFamily="34" charset="0"/>
              </a:rPr>
              <a:t> </a:t>
            </a:r>
            <a:r>
              <a:rPr lang="sl-SI" sz="2600" b="1" dirty="0" err="1" smtClean="0">
                <a:solidFill>
                  <a:srgbClr val="002060"/>
                </a:solidFill>
                <a:latin typeface="Calibri" panose="020F0502020204030204" pitchFamily="34" charset="0"/>
              </a:rPr>
              <a:t>visitor</a:t>
            </a:r>
            <a:r>
              <a:rPr lang="sl-SI" sz="2600" b="1" dirty="0" smtClean="0">
                <a:solidFill>
                  <a:srgbClr val="002060"/>
                </a:solidFill>
                <a:latin typeface="Calibri" panose="020F0502020204030204" pitchFamily="34" charset="0"/>
              </a:rPr>
              <a:t> </a:t>
            </a:r>
          </a:p>
          <a:p>
            <a:r>
              <a:rPr lang="sl-SI" sz="2600" b="1" dirty="0" err="1" smtClean="0">
                <a:solidFill>
                  <a:srgbClr val="002060"/>
                </a:solidFill>
                <a:latin typeface="Calibri" panose="020F0502020204030204" pitchFamily="34" charset="0"/>
              </a:rPr>
              <a:t>Newborn</a:t>
            </a:r>
            <a:r>
              <a:rPr lang="sl-SI" sz="2600" b="1" dirty="0" smtClean="0">
                <a:solidFill>
                  <a:srgbClr val="002060"/>
                </a:solidFill>
                <a:latin typeface="Calibri" panose="020F0502020204030204" pitchFamily="34" charset="0"/>
              </a:rPr>
              <a:t> </a:t>
            </a:r>
            <a:r>
              <a:rPr lang="sl-SI" sz="2600" b="1" dirty="0" err="1" smtClean="0">
                <a:solidFill>
                  <a:srgbClr val="002060"/>
                </a:solidFill>
                <a:latin typeface="Calibri" panose="020F0502020204030204" pitchFamily="34" charset="0"/>
              </a:rPr>
              <a:t>baby</a:t>
            </a:r>
            <a:r>
              <a:rPr lang="sl-SI" sz="2600" b="1" dirty="0" smtClean="0">
                <a:solidFill>
                  <a:srgbClr val="002060"/>
                </a:solidFill>
                <a:latin typeface="Calibri" panose="020F0502020204030204" pitchFamily="34" charset="0"/>
              </a:rPr>
              <a:t>:</a:t>
            </a:r>
          </a:p>
          <a:p>
            <a:pPr lvl="1">
              <a:buFont typeface="Wingdings" panose="05000000000000000000" pitchFamily="2" charset="2"/>
              <a:buChar char="§"/>
            </a:pPr>
            <a:r>
              <a:rPr lang="sl-SI" sz="2600" b="1" dirty="0" smtClean="0">
                <a:solidFill>
                  <a:srgbClr val="002060"/>
                </a:solidFill>
                <a:latin typeface="Calibri" panose="020F0502020204030204" pitchFamily="34" charset="0"/>
              </a:rPr>
              <a:t>Preventive </a:t>
            </a:r>
            <a:r>
              <a:rPr lang="sl-SI" sz="2600" b="1" dirty="0" err="1" smtClean="0">
                <a:solidFill>
                  <a:srgbClr val="002060"/>
                </a:solidFill>
                <a:latin typeface="Calibri" panose="020F0502020204030204" pitchFamily="34" charset="0"/>
              </a:rPr>
              <a:t>programme</a:t>
            </a:r>
            <a:r>
              <a:rPr lang="sl-SI" sz="2600" b="1" dirty="0" smtClean="0">
                <a:solidFill>
                  <a:srgbClr val="002060"/>
                </a:solidFill>
                <a:latin typeface="Calibri" panose="020F0502020204030204" pitchFamily="34" charset="0"/>
              </a:rPr>
              <a:t> at </a:t>
            </a:r>
            <a:r>
              <a:rPr lang="sl-SI" sz="2600" b="1" dirty="0" err="1" smtClean="0">
                <a:solidFill>
                  <a:srgbClr val="002060"/>
                </a:solidFill>
                <a:latin typeface="Calibri" panose="020F0502020204030204" pitchFamily="34" charset="0"/>
              </a:rPr>
              <a:t>the</a:t>
            </a:r>
            <a:r>
              <a:rPr lang="sl-SI" sz="2600" b="1" dirty="0" smtClean="0">
                <a:solidFill>
                  <a:srgbClr val="002060"/>
                </a:solidFill>
                <a:latin typeface="Calibri" panose="020F0502020204030204" pitchFamily="34" charset="0"/>
              </a:rPr>
              <a:t> </a:t>
            </a:r>
            <a:r>
              <a:rPr lang="sl-SI" sz="2600" b="1" dirty="0" err="1" smtClean="0">
                <a:solidFill>
                  <a:srgbClr val="002060"/>
                </a:solidFill>
                <a:latin typeface="Calibri" panose="020F0502020204030204" pitchFamily="34" charset="0"/>
              </a:rPr>
              <a:t>maternity</a:t>
            </a:r>
            <a:r>
              <a:rPr lang="sl-SI" sz="2600" b="1" dirty="0" smtClean="0">
                <a:solidFill>
                  <a:srgbClr val="002060"/>
                </a:solidFill>
                <a:latin typeface="Calibri" panose="020F0502020204030204" pitchFamily="34" charset="0"/>
              </a:rPr>
              <a:t> hospital </a:t>
            </a:r>
          </a:p>
          <a:p>
            <a:pPr lvl="1">
              <a:buFont typeface="Wingdings" panose="05000000000000000000" pitchFamily="2" charset="2"/>
              <a:buChar char="§"/>
            </a:pPr>
            <a:r>
              <a:rPr lang="sl-SI" sz="2600" b="1" dirty="0" err="1" smtClean="0">
                <a:solidFill>
                  <a:srgbClr val="002060"/>
                </a:solidFill>
                <a:latin typeface="Calibri" panose="020F0502020204030204" pitchFamily="34" charset="0"/>
              </a:rPr>
              <a:t>Visits</a:t>
            </a:r>
            <a:r>
              <a:rPr lang="sl-SI" sz="2600" b="1" dirty="0" smtClean="0">
                <a:solidFill>
                  <a:srgbClr val="002060"/>
                </a:solidFill>
                <a:latin typeface="Calibri" panose="020F0502020204030204" pitchFamily="34" charset="0"/>
              </a:rPr>
              <a:t> </a:t>
            </a:r>
            <a:r>
              <a:rPr lang="sl-SI" sz="2600" b="1" dirty="0" err="1" smtClean="0">
                <a:solidFill>
                  <a:srgbClr val="002060"/>
                </a:solidFill>
                <a:latin typeface="Calibri" panose="020F0502020204030204" pitchFamily="34" charset="0"/>
              </a:rPr>
              <a:t>by</a:t>
            </a:r>
            <a:r>
              <a:rPr lang="sl-SI" sz="2600" b="1" dirty="0" smtClean="0">
                <a:solidFill>
                  <a:srgbClr val="002060"/>
                </a:solidFill>
                <a:latin typeface="Calibri" panose="020F0502020204030204" pitchFamily="34" charset="0"/>
              </a:rPr>
              <a:t> </a:t>
            </a:r>
            <a:r>
              <a:rPr lang="sl-SI" sz="2600" b="1" dirty="0" err="1" smtClean="0">
                <a:solidFill>
                  <a:srgbClr val="002060"/>
                </a:solidFill>
                <a:latin typeface="Calibri" panose="020F0502020204030204" pitchFamily="34" charset="0"/>
              </a:rPr>
              <a:t>health</a:t>
            </a:r>
            <a:r>
              <a:rPr lang="sl-SI" sz="2600" b="1" dirty="0" smtClean="0">
                <a:solidFill>
                  <a:srgbClr val="002060"/>
                </a:solidFill>
                <a:latin typeface="Calibri" panose="020F0502020204030204" pitchFamily="34" charset="0"/>
              </a:rPr>
              <a:t> </a:t>
            </a:r>
            <a:r>
              <a:rPr lang="sl-SI" sz="2600" b="1" dirty="0" err="1" smtClean="0">
                <a:solidFill>
                  <a:srgbClr val="002060"/>
                </a:solidFill>
                <a:latin typeface="Calibri" panose="020F0502020204030204" pitchFamily="34" charset="0"/>
              </a:rPr>
              <a:t>visitor</a:t>
            </a:r>
            <a:r>
              <a:rPr lang="sl-SI" sz="2600" b="1" dirty="0" smtClean="0">
                <a:solidFill>
                  <a:srgbClr val="002060"/>
                </a:solidFill>
                <a:latin typeface="Calibri" panose="020F0502020204030204" pitchFamily="34" charset="0"/>
              </a:rPr>
              <a:t> (</a:t>
            </a:r>
            <a:r>
              <a:rPr lang="sl-SI" sz="2600" b="1" dirty="0" err="1" smtClean="0">
                <a:solidFill>
                  <a:srgbClr val="002060"/>
                </a:solidFill>
                <a:latin typeface="Calibri" panose="020F0502020204030204" pitchFamily="34" charset="0"/>
              </a:rPr>
              <a:t>universal</a:t>
            </a:r>
            <a:r>
              <a:rPr lang="sl-SI" sz="2600" b="1" dirty="0" smtClean="0">
                <a:solidFill>
                  <a:srgbClr val="002060"/>
                </a:solidFill>
                <a:latin typeface="Calibri" panose="020F0502020204030204" pitchFamily="34" charset="0"/>
              </a:rPr>
              <a:t> </a:t>
            </a:r>
            <a:r>
              <a:rPr lang="sl-SI" sz="2600" b="1" dirty="0" err="1" smtClean="0">
                <a:solidFill>
                  <a:srgbClr val="002060"/>
                </a:solidFill>
                <a:latin typeface="Calibri" panose="020F0502020204030204" pitchFamily="34" charset="0"/>
              </a:rPr>
              <a:t>and</a:t>
            </a:r>
            <a:r>
              <a:rPr lang="sl-SI" sz="2600" b="1" dirty="0" smtClean="0">
                <a:solidFill>
                  <a:srgbClr val="002060"/>
                </a:solidFill>
                <a:latin typeface="Calibri" panose="020F0502020204030204" pitchFamily="34" charset="0"/>
              </a:rPr>
              <a:t> </a:t>
            </a:r>
            <a:r>
              <a:rPr lang="sl-SI" sz="2600" b="1" dirty="0" err="1" smtClean="0">
                <a:solidFill>
                  <a:srgbClr val="002060"/>
                </a:solidFill>
                <a:latin typeface="Calibri" panose="020F0502020204030204" pitchFamily="34" charset="0"/>
              </a:rPr>
              <a:t>intensive</a:t>
            </a:r>
            <a:r>
              <a:rPr lang="sl-SI" sz="2600" b="1" dirty="0" smtClean="0">
                <a:solidFill>
                  <a:srgbClr val="002060"/>
                </a:solidFill>
                <a:latin typeface="Calibri" panose="020F0502020204030204" pitchFamily="34" charset="0"/>
              </a:rPr>
              <a:t> </a:t>
            </a:r>
            <a:r>
              <a:rPr lang="sl-SI" sz="2600" b="1" dirty="0" err="1" smtClean="0">
                <a:solidFill>
                  <a:srgbClr val="002060"/>
                </a:solidFill>
                <a:latin typeface="Calibri" panose="020F0502020204030204" pitchFamily="34" charset="0"/>
              </a:rPr>
              <a:t>intervention</a:t>
            </a:r>
            <a:r>
              <a:rPr lang="sl-SI" sz="2600" b="1" dirty="0" smtClean="0">
                <a:solidFill>
                  <a:srgbClr val="002060"/>
                </a:solidFill>
                <a:latin typeface="Calibri" panose="020F0502020204030204" pitchFamily="34" charset="0"/>
              </a:rPr>
              <a:t> </a:t>
            </a:r>
            <a:r>
              <a:rPr lang="sl-SI" sz="2600" b="1" dirty="0" err="1" smtClean="0">
                <a:solidFill>
                  <a:srgbClr val="002060"/>
                </a:solidFill>
                <a:latin typeface="Calibri" panose="020F0502020204030204" pitchFamily="34" charset="0"/>
              </a:rPr>
              <a:t>for</a:t>
            </a:r>
            <a:r>
              <a:rPr lang="sl-SI" sz="2600" b="1" dirty="0" smtClean="0">
                <a:solidFill>
                  <a:srgbClr val="002060"/>
                </a:solidFill>
                <a:latin typeface="Calibri" panose="020F0502020204030204" pitchFamily="34" charset="0"/>
              </a:rPr>
              <a:t> </a:t>
            </a:r>
            <a:r>
              <a:rPr lang="sl-SI" sz="2600" b="1" dirty="0" err="1" smtClean="0">
                <a:solidFill>
                  <a:srgbClr val="002060"/>
                </a:solidFill>
                <a:latin typeface="Calibri" panose="020F0502020204030204" pitchFamily="34" charset="0"/>
              </a:rPr>
              <a:t>high</a:t>
            </a:r>
            <a:r>
              <a:rPr lang="sl-SI" sz="2600" b="1" dirty="0" smtClean="0">
                <a:solidFill>
                  <a:srgbClr val="002060"/>
                </a:solidFill>
                <a:latin typeface="Calibri" panose="020F0502020204030204" pitchFamily="34" charset="0"/>
              </a:rPr>
              <a:t> </a:t>
            </a:r>
            <a:r>
              <a:rPr lang="sl-SI" sz="2600" b="1" dirty="0" err="1" smtClean="0">
                <a:solidFill>
                  <a:srgbClr val="002060"/>
                </a:solidFill>
                <a:latin typeface="Calibri" panose="020F0502020204030204" pitchFamily="34" charset="0"/>
              </a:rPr>
              <a:t>risk</a:t>
            </a:r>
            <a:r>
              <a:rPr lang="sl-SI" sz="2600" b="1" dirty="0" smtClean="0">
                <a:solidFill>
                  <a:srgbClr val="002060"/>
                </a:solidFill>
                <a:latin typeface="Calibri" panose="020F0502020204030204" pitchFamily="34" charset="0"/>
              </a:rPr>
              <a:t> </a:t>
            </a:r>
            <a:r>
              <a:rPr lang="sl-SI" sz="2600" b="1" dirty="0" err="1" smtClean="0">
                <a:solidFill>
                  <a:srgbClr val="002060"/>
                </a:solidFill>
                <a:latin typeface="Calibri" panose="020F0502020204030204" pitchFamily="34" charset="0"/>
              </a:rPr>
              <a:t>children</a:t>
            </a:r>
            <a:r>
              <a:rPr lang="sl-SI" sz="2600" b="1" dirty="0" smtClean="0">
                <a:solidFill>
                  <a:srgbClr val="002060"/>
                </a:solidFill>
                <a:latin typeface="Calibri" panose="020F0502020204030204" pitchFamily="34" charset="0"/>
              </a:rPr>
              <a:t>)</a:t>
            </a:r>
          </a:p>
          <a:p>
            <a:r>
              <a:rPr lang="sl-SI" sz="2600" b="1" dirty="0" smtClean="0">
                <a:solidFill>
                  <a:srgbClr val="002060"/>
                </a:solidFill>
                <a:latin typeface="Calibri" panose="020F0502020204030204" pitchFamily="34" charset="0"/>
              </a:rPr>
              <a:t>Infant </a:t>
            </a:r>
            <a:r>
              <a:rPr lang="sl-SI" sz="2600" dirty="0" smtClean="0">
                <a:solidFill>
                  <a:srgbClr val="002060"/>
                </a:solidFill>
                <a:latin typeface="Calibri" panose="020F0502020204030204" pitchFamily="34" charset="0"/>
              </a:rPr>
              <a:t>(1st, 3rd, 6th, 9th, 12th </a:t>
            </a:r>
            <a:r>
              <a:rPr lang="sl-SI" sz="2600" dirty="0" err="1" smtClean="0">
                <a:solidFill>
                  <a:srgbClr val="002060"/>
                </a:solidFill>
                <a:latin typeface="Calibri" panose="020F0502020204030204" pitchFamily="34" charset="0"/>
              </a:rPr>
              <a:t>month</a:t>
            </a:r>
            <a:r>
              <a:rPr lang="sl-SI" sz="2600" dirty="0" smtClean="0">
                <a:solidFill>
                  <a:srgbClr val="002060"/>
                </a:solidFill>
                <a:latin typeface="Calibri" panose="020F0502020204030204" pitchFamily="34" charset="0"/>
              </a:rPr>
              <a:t>)</a:t>
            </a:r>
            <a:endParaRPr lang="sl-SI" sz="2600" b="1" dirty="0" smtClean="0">
              <a:solidFill>
                <a:srgbClr val="002060"/>
              </a:solidFill>
              <a:latin typeface="Calibri" panose="020F0502020204030204" pitchFamily="34" charset="0"/>
            </a:endParaRPr>
          </a:p>
          <a:p>
            <a:r>
              <a:rPr lang="sl-SI" sz="2600" b="1" dirty="0" err="1" smtClean="0">
                <a:solidFill>
                  <a:srgbClr val="002060"/>
                </a:solidFill>
                <a:latin typeface="Calibri" panose="020F0502020204030204" pitchFamily="34" charset="0"/>
              </a:rPr>
              <a:t>Preschool</a:t>
            </a:r>
            <a:r>
              <a:rPr lang="sl-SI" sz="2600" b="1" dirty="0" smtClean="0">
                <a:solidFill>
                  <a:srgbClr val="002060"/>
                </a:solidFill>
                <a:latin typeface="Calibri" panose="020F0502020204030204" pitchFamily="34" charset="0"/>
              </a:rPr>
              <a:t> </a:t>
            </a:r>
            <a:r>
              <a:rPr lang="sl-SI" sz="2600" b="1" dirty="0" err="1" smtClean="0">
                <a:solidFill>
                  <a:srgbClr val="002060"/>
                </a:solidFill>
                <a:latin typeface="Calibri" panose="020F0502020204030204" pitchFamily="34" charset="0"/>
              </a:rPr>
              <a:t>child</a:t>
            </a:r>
            <a:r>
              <a:rPr lang="sl-SI" sz="2600" b="1" dirty="0" smtClean="0">
                <a:solidFill>
                  <a:srgbClr val="002060"/>
                </a:solidFill>
                <a:latin typeface="Calibri" panose="020F0502020204030204" pitchFamily="34" charset="0"/>
              </a:rPr>
              <a:t> </a:t>
            </a:r>
            <a:r>
              <a:rPr lang="sl-SI" sz="2600" dirty="0" smtClean="0">
                <a:solidFill>
                  <a:srgbClr val="002060"/>
                </a:solidFill>
                <a:latin typeface="Calibri" panose="020F0502020204030204" pitchFamily="34" charset="0"/>
              </a:rPr>
              <a:t>(18th </a:t>
            </a:r>
            <a:r>
              <a:rPr lang="sl-SI" sz="2600" dirty="0" err="1" smtClean="0">
                <a:solidFill>
                  <a:srgbClr val="002060"/>
                </a:solidFill>
                <a:latin typeface="Calibri" panose="020F0502020204030204" pitchFamily="34" charset="0"/>
              </a:rPr>
              <a:t>month</a:t>
            </a:r>
            <a:r>
              <a:rPr lang="sl-SI" sz="2600" dirty="0" smtClean="0">
                <a:solidFill>
                  <a:srgbClr val="002060"/>
                </a:solidFill>
                <a:latin typeface="Calibri" panose="020F0502020204030204" pitchFamily="34" charset="0"/>
              </a:rPr>
              <a:t>, 3 </a:t>
            </a:r>
            <a:r>
              <a:rPr lang="sl-SI" sz="2600" dirty="0" err="1" smtClean="0">
                <a:solidFill>
                  <a:srgbClr val="002060"/>
                </a:solidFill>
                <a:latin typeface="Calibri" panose="020F0502020204030204" pitchFamily="34" charset="0"/>
              </a:rPr>
              <a:t>years</a:t>
            </a:r>
            <a:r>
              <a:rPr lang="sl-SI" sz="2600" dirty="0" smtClean="0">
                <a:solidFill>
                  <a:srgbClr val="002060"/>
                </a:solidFill>
                <a:latin typeface="Calibri" panose="020F0502020204030204" pitchFamily="34" charset="0"/>
              </a:rPr>
              <a:t>, 4,5 </a:t>
            </a:r>
            <a:r>
              <a:rPr lang="sl-SI" sz="2600" dirty="0" err="1" smtClean="0">
                <a:solidFill>
                  <a:srgbClr val="002060"/>
                </a:solidFill>
                <a:latin typeface="Calibri" panose="020F0502020204030204" pitchFamily="34" charset="0"/>
              </a:rPr>
              <a:t>years</a:t>
            </a:r>
            <a:r>
              <a:rPr lang="sl-SI" sz="2600" dirty="0" smtClean="0">
                <a:solidFill>
                  <a:srgbClr val="002060"/>
                </a:solidFill>
                <a:latin typeface="Calibri" panose="020F0502020204030204" pitchFamily="34" charset="0"/>
              </a:rPr>
              <a:t>)</a:t>
            </a:r>
          </a:p>
          <a:p>
            <a:pPr>
              <a:buFont typeface="Arial" panose="020B0604020202020204" pitchFamily="34" charset="0"/>
              <a:buChar char="•"/>
            </a:pPr>
            <a:r>
              <a:rPr lang="sl-SI" sz="2600" b="1" dirty="0" err="1" smtClean="0">
                <a:solidFill>
                  <a:srgbClr val="002060"/>
                </a:solidFill>
                <a:latin typeface="Calibri" panose="020F0502020204030204" pitchFamily="34" charset="0"/>
              </a:rPr>
              <a:t>School</a:t>
            </a:r>
            <a:r>
              <a:rPr lang="sl-SI" sz="2600" b="1" dirty="0" smtClean="0">
                <a:solidFill>
                  <a:srgbClr val="002060"/>
                </a:solidFill>
                <a:latin typeface="Calibri" panose="020F0502020204030204" pitchFamily="34" charset="0"/>
              </a:rPr>
              <a:t> </a:t>
            </a:r>
            <a:r>
              <a:rPr lang="sl-SI" sz="2600" b="1" dirty="0" err="1" smtClean="0">
                <a:solidFill>
                  <a:srgbClr val="002060"/>
                </a:solidFill>
                <a:latin typeface="Calibri" panose="020F0502020204030204" pitchFamily="34" charset="0"/>
              </a:rPr>
              <a:t>child</a:t>
            </a:r>
            <a:r>
              <a:rPr lang="sl-SI" sz="2600" dirty="0">
                <a:solidFill>
                  <a:srgbClr val="002060"/>
                </a:solidFill>
                <a:latin typeface="Calibri" panose="020F0502020204030204" pitchFamily="34" charset="0"/>
              </a:rPr>
              <a:t> </a:t>
            </a:r>
            <a:r>
              <a:rPr lang="sl-SI" sz="2600" dirty="0" smtClean="0">
                <a:solidFill>
                  <a:srgbClr val="002060"/>
                </a:solidFill>
                <a:latin typeface="Calibri" panose="020F0502020204030204" pitchFamily="34" charset="0"/>
              </a:rPr>
              <a:t>(</a:t>
            </a:r>
            <a:r>
              <a:rPr lang="sl-SI" sz="2600" dirty="0" err="1" smtClean="0">
                <a:solidFill>
                  <a:srgbClr val="002060"/>
                </a:solidFill>
                <a:latin typeface="Calibri" panose="020F0502020204030204" pitchFamily="34" charset="0"/>
              </a:rPr>
              <a:t>individual</a:t>
            </a:r>
            <a:r>
              <a:rPr lang="sl-SI" sz="2600" dirty="0" smtClean="0">
                <a:solidFill>
                  <a:srgbClr val="002060"/>
                </a:solidFill>
                <a:latin typeface="Calibri" panose="020F0502020204030204" pitchFamily="34" charset="0"/>
              </a:rPr>
              <a:t> </a:t>
            </a:r>
            <a:r>
              <a:rPr lang="sl-SI" sz="2600" dirty="0" err="1" smtClean="0">
                <a:solidFill>
                  <a:srgbClr val="002060"/>
                </a:solidFill>
                <a:latin typeface="Calibri" panose="020F0502020204030204" pitchFamily="34" charset="0"/>
              </a:rPr>
              <a:t>visit</a:t>
            </a:r>
            <a:r>
              <a:rPr lang="sl-SI" sz="2600" dirty="0" smtClean="0">
                <a:solidFill>
                  <a:srgbClr val="002060"/>
                </a:solidFill>
                <a:latin typeface="Calibri" panose="020F0502020204030204" pitchFamily="34" charset="0"/>
              </a:rPr>
              <a:t> </a:t>
            </a:r>
            <a:r>
              <a:rPr lang="sl-SI" sz="2600" dirty="0" err="1" smtClean="0">
                <a:solidFill>
                  <a:srgbClr val="002060"/>
                </a:solidFill>
                <a:latin typeface="Calibri" panose="020F0502020204030204" pitchFamily="34" charset="0"/>
              </a:rPr>
              <a:t>before</a:t>
            </a:r>
            <a:r>
              <a:rPr lang="sl-SI" sz="2600" dirty="0" smtClean="0">
                <a:solidFill>
                  <a:srgbClr val="002060"/>
                </a:solidFill>
                <a:latin typeface="Calibri" panose="020F0502020204030204" pitchFamily="34" charset="0"/>
              </a:rPr>
              <a:t> </a:t>
            </a:r>
            <a:r>
              <a:rPr lang="sl-SI" sz="2600" dirty="0" err="1" smtClean="0">
                <a:solidFill>
                  <a:srgbClr val="002060"/>
                </a:solidFill>
                <a:latin typeface="Calibri" panose="020F0502020204030204" pitchFamily="34" charset="0"/>
              </a:rPr>
              <a:t>entry</a:t>
            </a:r>
            <a:r>
              <a:rPr lang="sl-SI" sz="2600" dirty="0" smtClean="0">
                <a:solidFill>
                  <a:srgbClr val="002060"/>
                </a:solidFill>
                <a:latin typeface="Calibri" panose="020F0502020204030204" pitchFamily="34" charset="0"/>
              </a:rPr>
              <a:t> to </a:t>
            </a:r>
            <a:r>
              <a:rPr lang="sl-SI" sz="2600" dirty="0" err="1" smtClean="0">
                <a:solidFill>
                  <a:srgbClr val="002060"/>
                </a:solidFill>
                <a:latin typeface="Calibri" panose="020F0502020204030204" pitchFamily="34" charset="0"/>
              </a:rPr>
              <a:t>school</a:t>
            </a:r>
            <a:r>
              <a:rPr lang="sl-SI" sz="2600" dirty="0" smtClean="0">
                <a:solidFill>
                  <a:srgbClr val="002060"/>
                </a:solidFill>
                <a:latin typeface="Calibri" panose="020F0502020204030204" pitchFamily="34" charset="0"/>
              </a:rPr>
              <a:t>, 2nd, 4th, 6th,</a:t>
            </a:r>
          </a:p>
          <a:p>
            <a:pPr marL="0" indent="0">
              <a:buNone/>
            </a:pPr>
            <a:r>
              <a:rPr lang="sl-SI" sz="2600" dirty="0" smtClean="0">
                <a:solidFill>
                  <a:srgbClr val="002060"/>
                </a:solidFill>
                <a:latin typeface="Calibri" panose="020F0502020204030204" pitchFamily="34" charset="0"/>
              </a:rPr>
              <a:t> 8th </a:t>
            </a:r>
            <a:r>
              <a:rPr lang="sl-SI" sz="2600" dirty="0" err="1" smtClean="0">
                <a:solidFill>
                  <a:srgbClr val="002060"/>
                </a:solidFill>
                <a:latin typeface="Calibri" panose="020F0502020204030204" pitchFamily="34" charset="0"/>
              </a:rPr>
              <a:t>class</a:t>
            </a:r>
            <a:r>
              <a:rPr lang="sl-SI" sz="2600" dirty="0" smtClean="0">
                <a:solidFill>
                  <a:srgbClr val="002060"/>
                </a:solidFill>
                <a:latin typeface="Calibri" panose="020F0502020204030204" pitchFamily="34" charset="0"/>
              </a:rPr>
              <a:t>)</a:t>
            </a:r>
          </a:p>
          <a:p>
            <a:pPr>
              <a:buFont typeface="Arial" panose="020B0604020202020204" pitchFamily="34" charset="0"/>
              <a:buChar char="•"/>
            </a:pPr>
            <a:r>
              <a:rPr lang="sl-SI" sz="2600" b="1" dirty="0" smtClean="0">
                <a:solidFill>
                  <a:srgbClr val="002060"/>
                </a:solidFill>
                <a:latin typeface="Calibri" panose="020F0502020204030204" pitchFamily="34" charset="0"/>
              </a:rPr>
              <a:t>Adolescent </a:t>
            </a:r>
            <a:r>
              <a:rPr lang="sl-SI" sz="2600" dirty="0" smtClean="0">
                <a:solidFill>
                  <a:srgbClr val="002060"/>
                </a:solidFill>
                <a:latin typeface="Calibri" panose="020F0502020204030204" pitchFamily="34" charset="0"/>
              </a:rPr>
              <a:t>(1st </a:t>
            </a:r>
            <a:r>
              <a:rPr lang="sl-SI" sz="2600" dirty="0">
                <a:solidFill>
                  <a:srgbClr val="002060"/>
                </a:solidFill>
                <a:latin typeface="Calibri" panose="020F0502020204030204" pitchFamily="34" charset="0"/>
              </a:rPr>
              <a:t>in </a:t>
            </a:r>
            <a:r>
              <a:rPr lang="sl-SI" sz="2600" dirty="0" smtClean="0">
                <a:solidFill>
                  <a:srgbClr val="002060"/>
                </a:solidFill>
                <a:latin typeface="Calibri" panose="020F0502020204030204" pitchFamily="34" charset="0"/>
              </a:rPr>
              <a:t>3rd grade)</a:t>
            </a:r>
            <a:endParaRPr lang="sl-SI" sz="2600" dirty="0">
              <a:solidFill>
                <a:srgbClr val="002060"/>
              </a:solidFill>
              <a:latin typeface="Calibri" panose="020F0502020204030204" pitchFamily="34" charset="0"/>
            </a:endParaRPr>
          </a:p>
          <a:p>
            <a:pPr marL="0" indent="0">
              <a:buNone/>
            </a:pPr>
            <a:r>
              <a:rPr lang="sl-SI" sz="2400" dirty="0" smtClean="0">
                <a:solidFill>
                  <a:schemeClr val="accent4">
                    <a:lumMod val="75000"/>
                  </a:schemeClr>
                </a:solidFill>
              </a:rPr>
              <a:t>	</a:t>
            </a:r>
            <a:endParaRPr lang="sl-SI" sz="2400" b="1" dirty="0">
              <a:solidFill>
                <a:schemeClr val="accent4">
                  <a:lumMod val="75000"/>
                </a:schemeClr>
              </a:solidFill>
            </a:endParaRPr>
          </a:p>
        </p:txBody>
      </p:sp>
    </p:spTree>
    <p:extLst>
      <p:ext uri="{BB962C8B-B14F-4D97-AF65-F5344CB8AC3E}">
        <p14:creationId xmlns:p14="http://schemas.microsoft.com/office/powerpoint/2010/main" val="23099119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05779" y="188640"/>
            <a:ext cx="8075239" cy="1143000"/>
          </a:xfrm>
        </p:spPr>
        <p:txBody>
          <a:bodyPr>
            <a:normAutofit fontScale="90000"/>
          </a:bodyPr>
          <a:lstStyle/>
          <a:p>
            <a:pPr algn="l"/>
            <a:r>
              <a:rPr lang="sl-SI" sz="2800" b="1" dirty="0" smtClean="0">
                <a:solidFill>
                  <a:srgbClr val="216DA1"/>
                </a:solidFill>
              </a:rPr>
              <a:t>C</a:t>
            </a:r>
            <a:r>
              <a:rPr lang="en-GB" sz="2800" b="1" dirty="0" err="1" smtClean="0">
                <a:solidFill>
                  <a:srgbClr val="216DA1"/>
                </a:solidFill>
              </a:rPr>
              <a:t>hanges</a:t>
            </a:r>
            <a:r>
              <a:rPr lang="en-GB" sz="2800" b="1" dirty="0" smtClean="0">
                <a:solidFill>
                  <a:srgbClr val="216DA1"/>
                </a:solidFill>
              </a:rPr>
              <a:t> and </a:t>
            </a:r>
            <a:r>
              <a:rPr lang="en-GB" sz="2800" b="1" dirty="0" err="1" smtClean="0">
                <a:solidFill>
                  <a:srgbClr val="216DA1"/>
                </a:solidFill>
              </a:rPr>
              <a:t>impr</a:t>
            </a:r>
            <a:r>
              <a:rPr lang="sl-SI" sz="2800" b="1" dirty="0" smtClean="0">
                <a:solidFill>
                  <a:srgbClr val="216DA1"/>
                </a:solidFill>
              </a:rPr>
              <a:t>o</a:t>
            </a:r>
            <a:r>
              <a:rPr lang="en-GB" sz="2800" b="1" dirty="0" err="1" smtClean="0">
                <a:solidFill>
                  <a:srgbClr val="216DA1"/>
                </a:solidFill>
              </a:rPr>
              <a:t>vements</a:t>
            </a:r>
            <a:r>
              <a:rPr lang="en-GB" sz="2800" b="1" dirty="0" smtClean="0">
                <a:solidFill>
                  <a:srgbClr val="216DA1"/>
                </a:solidFill>
              </a:rPr>
              <a:t> in the preventive programme</a:t>
            </a:r>
            <a:r>
              <a:rPr lang="sl-SI" sz="2800" b="1" dirty="0" smtClean="0">
                <a:solidFill>
                  <a:srgbClr val="216DA1"/>
                </a:solidFill>
              </a:rPr>
              <a:t> (</a:t>
            </a:r>
            <a:r>
              <a:rPr lang="sl-SI" sz="2800" b="1" dirty="0" err="1" smtClean="0">
                <a:solidFill>
                  <a:srgbClr val="216DA1"/>
                </a:solidFill>
              </a:rPr>
              <a:t>discussed</a:t>
            </a:r>
            <a:r>
              <a:rPr lang="sl-SI" sz="2800" b="1" dirty="0" smtClean="0">
                <a:solidFill>
                  <a:srgbClr val="216DA1"/>
                </a:solidFill>
              </a:rPr>
              <a:t> in </a:t>
            </a:r>
            <a:r>
              <a:rPr lang="sl-SI" sz="2800" b="1" dirty="0" err="1" smtClean="0">
                <a:solidFill>
                  <a:srgbClr val="216DA1"/>
                </a:solidFill>
              </a:rPr>
              <a:t>the</a:t>
            </a:r>
            <a:r>
              <a:rPr lang="sl-SI" sz="2800" b="1" dirty="0" smtClean="0">
                <a:solidFill>
                  <a:srgbClr val="216DA1"/>
                </a:solidFill>
              </a:rPr>
              <a:t> </a:t>
            </a:r>
            <a:r>
              <a:rPr lang="sl-SI" sz="2800" b="1" dirty="0" err="1" smtClean="0">
                <a:solidFill>
                  <a:srgbClr val="216DA1"/>
                </a:solidFill>
              </a:rPr>
              <a:t>current</a:t>
            </a:r>
            <a:r>
              <a:rPr lang="sl-SI" sz="2800" b="1" dirty="0" smtClean="0">
                <a:solidFill>
                  <a:srgbClr val="216DA1"/>
                </a:solidFill>
              </a:rPr>
              <a:t> NFM </a:t>
            </a:r>
            <a:br>
              <a:rPr lang="sl-SI" sz="2800" b="1" dirty="0" smtClean="0">
                <a:solidFill>
                  <a:srgbClr val="216DA1"/>
                </a:solidFill>
              </a:rPr>
            </a:br>
            <a:r>
              <a:rPr lang="sl-SI" sz="2800" b="1" dirty="0" err="1" smtClean="0">
                <a:solidFill>
                  <a:srgbClr val="216DA1"/>
                </a:solidFill>
              </a:rPr>
              <a:t>project</a:t>
            </a:r>
            <a:r>
              <a:rPr lang="sl-SI" sz="2800" b="1" dirty="0" smtClean="0">
                <a:solidFill>
                  <a:srgbClr val="216DA1"/>
                </a:solidFill>
              </a:rPr>
              <a:t>)</a:t>
            </a:r>
            <a:r>
              <a:rPr lang="en-GB" sz="2800" b="1" dirty="0" smtClean="0">
                <a:solidFill>
                  <a:srgbClr val="216DA1"/>
                </a:solidFill>
              </a:rPr>
              <a:t> </a:t>
            </a:r>
            <a:endParaRPr lang="en-GB" sz="2800" b="1" dirty="0">
              <a:solidFill>
                <a:srgbClr val="216DA1"/>
              </a:solidFill>
            </a:endParaRPr>
          </a:p>
        </p:txBody>
      </p:sp>
      <p:sp>
        <p:nvSpPr>
          <p:cNvPr id="5" name="Ograda vsebine 2"/>
          <p:cNvSpPr>
            <a:spLocks noGrp="1"/>
          </p:cNvSpPr>
          <p:nvPr>
            <p:ph idx="1"/>
          </p:nvPr>
        </p:nvSpPr>
        <p:spPr>
          <a:xfrm>
            <a:off x="305779" y="1484784"/>
            <a:ext cx="8686800" cy="5184576"/>
          </a:xfrm>
        </p:spPr>
        <p:txBody>
          <a:bodyPr>
            <a:normAutofit fontScale="92500" lnSpcReduction="10000"/>
          </a:bodyPr>
          <a:lstStyle/>
          <a:p>
            <a:r>
              <a:rPr lang="sl-SI" sz="2400" b="1" dirty="0" err="1" smtClean="0">
                <a:solidFill>
                  <a:srgbClr val="002060"/>
                </a:solidFill>
                <a:latin typeface="Calibri" panose="020F0502020204030204" pitchFamily="34" charset="0"/>
              </a:rPr>
              <a:t>Setting</a:t>
            </a:r>
            <a:r>
              <a:rPr lang="sl-SI" sz="2400" b="1" dirty="0" smtClean="0">
                <a:solidFill>
                  <a:srgbClr val="002060"/>
                </a:solidFill>
                <a:latin typeface="Calibri" panose="020F0502020204030204" pitchFamily="34" charset="0"/>
              </a:rPr>
              <a:t>-up </a:t>
            </a:r>
            <a:r>
              <a:rPr lang="sl-SI" sz="2400" b="1" dirty="0" err="1" smtClean="0">
                <a:solidFill>
                  <a:srgbClr val="002060"/>
                </a:solidFill>
                <a:latin typeface="Calibri" panose="020F0502020204030204" pitchFamily="34" charset="0"/>
              </a:rPr>
              <a:t>the</a:t>
            </a:r>
            <a:r>
              <a:rPr lang="sl-SI" sz="2400" b="1" dirty="0" smtClean="0">
                <a:solidFill>
                  <a:srgbClr val="002060"/>
                </a:solidFill>
                <a:latin typeface="Calibri" panose="020F0502020204030204" pitchFamily="34" charset="0"/>
              </a:rPr>
              <a:t> preventive team </a:t>
            </a:r>
            <a:r>
              <a:rPr lang="sl-SI" sz="2400" b="1" dirty="0" err="1" smtClean="0">
                <a:solidFill>
                  <a:srgbClr val="002060"/>
                </a:solidFill>
                <a:latin typeface="Calibri" panose="020F0502020204030204" pitchFamily="34" charset="0"/>
              </a:rPr>
              <a:t>for</a:t>
            </a:r>
            <a:r>
              <a:rPr lang="sl-SI" sz="2400" b="1" dirty="0" smtClean="0">
                <a:solidFill>
                  <a:srgbClr val="002060"/>
                </a:solidFill>
                <a:latin typeface="Calibri" panose="020F0502020204030204" pitchFamily="34" charset="0"/>
              </a:rPr>
              <a:t> </a:t>
            </a:r>
            <a:r>
              <a:rPr lang="sl-SI" sz="2400" b="1" dirty="0" err="1" smtClean="0">
                <a:solidFill>
                  <a:srgbClr val="002060"/>
                </a:solidFill>
                <a:latin typeface="Calibri" panose="020F0502020204030204" pitchFamily="34" charset="0"/>
              </a:rPr>
              <a:t>children</a:t>
            </a:r>
            <a:r>
              <a:rPr lang="sl-SI" sz="2400" b="1" dirty="0" smtClean="0">
                <a:solidFill>
                  <a:srgbClr val="002060"/>
                </a:solidFill>
                <a:latin typeface="Calibri" panose="020F0502020204030204" pitchFamily="34" charset="0"/>
              </a:rPr>
              <a:t> </a:t>
            </a:r>
            <a:r>
              <a:rPr lang="sl-SI" sz="2400" b="1" dirty="0" err="1" smtClean="0">
                <a:solidFill>
                  <a:srgbClr val="002060"/>
                </a:solidFill>
                <a:latin typeface="Calibri" panose="020F0502020204030204" pitchFamily="34" charset="0"/>
              </a:rPr>
              <a:t>and</a:t>
            </a:r>
            <a:r>
              <a:rPr lang="sl-SI" sz="2400" b="1" dirty="0" smtClean="0">
                <a:solidFill>
                  <a:srgbClr val="002060"/>
                </a:solidFill>
                <a:latin typeface="Calibri" panose="020F0502020204030204" pitchFamily="34" charset="0"/>
              </a:rPr>
              <a:t> </a:t>
            </a:r>
            <a:r>
              <a:rPr lang="sl-SI" sz="2400" b="1" dirty="0" err="1" smtClean="0">
                <a:solidFill>
                  <a:srgbClr val="002060"/>
                </a:solidFill>
                <a:latin typeface="Calibri" panose="020F0502020204030204" pitchFamily="34" charset="0"/>
              </a:rPr>
              <a:t>adolescents</a:t>
            </a:r>
            <a:r>
              <a:rPr lang="sl-SI" sz="2400" b="1" dirty="0" smtClean="0">
                <a:solidFill>
                  <a:srgbClr val="002060"/>
                </a:solidFill>
                <a:latin typeface="Calibri" panose="020F0502020204030204" pitchFamily="34" charset="0"/>
              </a:rPr>
              <a:t> </a:t>
            </a:r>
            <a:r>
              <a:rPr lang="sl-SI" sz="2400" b="1" dirty="0" err="1" smtClean="0">
                <a:solidFill>
                  <a:srgbClr val="002060"/>
                </a:solidFill>
                <a:latin typeface="Calibri" panose="020F0502020204030204" pitchFamily="34" charset="0"/>
              </a:rPr>
              <a:t>and</a:t>
            </a:r>
            <a:r>
              <a:rPr lang="sl-SI" sz="2400" b="1" dirty="0" smtClean="0">
                <a:solidFill>
                  <a:srgbClr val="002060"/>
                </a:solidFill>
                <a:latin typeface="Calibri" panose="020F0502020204030204" pitchFamily="34" charset="0"/>
              </a:rPr>
              <a:t> </a:t>
            </a:r>
            <a:r>
              <a:rPr lang="sl-SI" sz="2400" b="1" dirty="0" err="1" smtClean="0">
                <a:solidFill>
                  <a:srgbClr val="002060"/>
                </a:solidFill>
                <a:latin typeface="Calibri" panose="020F0502020204030204" pitchFamily="34" charset="0"/>
              </a:rPr>
              <a:t>integrated</a:t>
            </a:r>
            <a:r>
              <a:rPr lang="sl-SI" sz="2400" b="1" dirty="0" smtClean="0">
                <a:solidFill>
                  <a:srgbClr val="002060"/>
                </a:solidFill>
                <a:latin typeface="Calibri" panose="020F0502020204030204" pitchFamily="34" charset="0"/>
              </a:rPr>
              <a:t> </a:t>
            </a:r>
            <a:r>
              <a:rPr lang="sl-SI" sz="2400" b="1" dirty="0" err="1" smtClean="0">
                <a:solidFill>
                  <a:srgbClr val="002060"/>
                </a:solidFill>
                <a:latin typeface="Calibri" panose="020F0502020204030204" pitchFamily="34" charset="0"/>
              </a:rPr>
              <a:t>care</a:t>
            </a:r>
            <a:r>
              <a:rPr lang="sl-SI" sz="2400" b="1" dirty="0" smtClean="0">
                <a:solidFill>
                  <a:srgbClr val="002060"/>
                </a:solidFill>
                <a:latin typeface="Calibri" panose="020F0502020204030204" pitchFamily="34" charset="0"/>
              </a:rPr>
              <a:t> </a:t>
            </a:r>
            <a:r>
              <a:rPr lang="sl-SI" sz="2400" b="1" dirty="0" err="1" smtClean="0">
                <a:solidFill>
                  <a:srgbClr val="002060"/>
                </a:solidFill>
                <a:latin typeface="Calibri" panose="020F0502020204030204" pitchFamily="34" charset="0"/>
              </a:rPr>
              <a:t>approach</a:t>
            </a:r>
            <a:r>
              <a:rPr lang="sl-SI" sz="2400" b="1" smtClean="0">
                <a:solidFill>
                  <a:srgbClr val="002060"/>
                </a:solidFill>
                <a:latin typeface="Calibri" panose="020F0502020204030204" pitchFamily="34" charset="0"/>
              </a:rPr>
              <a:t>.</a:t>
            </a:r>
            <a:endParaRPr lang="sl-SI" sz="2400" b="1" dirty="0" smtClean="0">
              <a:solidFill>
                <a:srgbClr val="002060"/>
              </a:solidFill>
              <a:latin typeface="Calibri" panose="020F0502020204030204" pitchFamily="34" charset="0"/>
            </a:endParaRPr>
          </a:p>
          <a:p>
            <a:r>
              <a:rPr lang="sl-SI" sz="2400" b="1" dirty="0" err="1" smtClean="0">
                <a:solidFill>
                  <a:srgbClr val="002060"/>
                </a:solidFill>
                <a:latin typeface="Calibri" panose="020F0502020204030204" pitchFamily="34" charset="0"/>
              </a:rPr>
              <a:t>Continuity</a:t>
            </a:r>
            <a:r>
              <a:rPr lang="sl-SI" sz="2400" b="1" dirty="0" smtClean="0">
                <a:solidFill>
                  <a:srgbClr val="002060"/>
                </a:solidFill>
                <a:latin typeface="Calibri" panose="020F0502020204030204" pitchFamily="34" charset="0"/>
              </a:rPr>
              <a:t> </a:t>
            </a:r>
            <a:r>
              <a:rPr lang="sl-SI" sz="2400" b="1" dirty="0" err="1" smtClean="0">
                <a:solidFill>
                  <a:srgbClr val="002060"/>
                </a:solidFill>
                <a:latin typeface="Calibri" panose="020F0502020204030204" pitchFamily="34" charset="0"/>
              </a:rPr>
              <a:t>of</a:t>
            </a:r>
            <a:r>
              <a:rPr lang="sl-SI" sz="2400" b="1" dirty="0" smtClean="0">
                <a:solidFill>
                  <a:srgbClr val="002060"/>
                </a:solidFill>
                <a:latin typeface="Calibri" panose="020F0502020204030204" pitchFamily="34" charset="0"/>
              </a:rPr>
              <a:t> </a:t>
            </a:r>
            <a:r>
              <a:rPr lang="sl-SI" sz="2400" b="1" dirty="0" err="1" smtClean="0">
                <a:solidFill>
                  <a:srgbClr val="002060"/>
                </a:solidFill>
                <a:latin typeface="Calibri" panose="020F0502020204030204" pitchFamily="34" charset="0"/>
              </a:rPr>
              <a:t>care</a:t>
            </a:r>
            <a:r>
              <a:rPr lang="sl-SI" sz="2400" b="1" dirty="0" smtClean="0">
                <a:solidFill>
                  <a:srgbClr val="002060"/>
                </a:solidFill>
                <a:latin typeface="Calibri" panose="020F0502020204030204" pitchFamily="34" charset="0"/>
              </a:rPr>
              <a:t> </a:t>
            </a:r>
            <a:r>
              <a:rPr lang="sl-SI" sz="2400" b="1" dirty="0" err="1" smtClean="0">
                <a:solidFill>
                  <a:srgbClr val="002060"/>
                </a:solidFill>
                <a:latin typeface="Calibri" panose="020F0502020204030204" pitchFamily="34" charset="0"/>
              </a:rPr>
              <a:t>and</a:t>
            </a:r>
            <a:r>
              <a:rPr lang="sl-SI" sz="2400" b="1" dirty="0" smtClean="0">
                <a:solidFill>
                  <a:srgbClr val="002060"/>
                </a:solidFill>
                <a:latin typeface="Calibri" panose="020F0502020204030204" pitchFamily="34" charset="0"/>
              </a:rPr>
              <a:t> </a:t>
            </a:r>
            <a:r>
              <a:rPr lang="sl-SI" sz="2400" b="1" dirty="0" err="1" smtClean="0">
                <a:solidFill>
                  <a:srgbClr val="002060"/>
                </a:solidFill>
                <a:latin typeface="Calibri" panose="020F0502020204030204" pitchFamily="34" charset="0"/>
              </a:rPr>
              <a:t>responsive</a:t>
            </a:r>
            <a:r>
              <a:rPr lang="sl-SI" sz="2400" b="1" dirty="0" smtClean="0">
                <a:solidFill>
                  <a:srgbClr val="002060"/>
                </a:solidFill>
                <a:latin typeface="Calibri" panose="020F0502020204030204" pitchFamily="34" charset="0"/>
              </a:rPr>
              <a:t> </a:t>
            </a:r>
            <a:r>
              <a:rPr lang="sl-SI" sz="2400" b="1" dirty="0" err="1" smtClean="0">
                <a:solidFill>
                  <a:srgbClr val="002060"/>
                </a:solidFill>
                <a:latin typeface="Calibri" panose="020F0502020204030204" pitchFamily="34" charset="0"/>
              </a:rPr>
              <a:t>care</a:t>
            </a:r>
            <a:r>
              <a:rPr lang="sl-SI" sz="2400" b="1" dirty="0" smtClean="0">
                <a:solidFill>
                  <a:srgbClr val="002060"/>
                </a:solidFill>
                <a:latin typeface="Calibri" panose="020F0502020204030204" pitchFamily="34" charset="0"/>
              </a:rPr>
              <a:t>.</a:t>
            </a:r>
          </a:p>
          <a:p>
            <a:r>
              <a:rPr lang="sl-SI" sz="2400" b="1" dirty="0" smtClean="0">
                <a:solidFill>
                  <a:srgbClr val="002060"/>
                </a:solidFill>
                <a:latin typeface="Calibri" panose="020F0502020204030204" pitchFamily="34" charset="0"/>
              </a:rPr>
              <a:t>Use </a:t>
            </a:r>
            <a:r>
              <a:rPr lang="sl-SI" sz="2400" b="1" dirty="0" err="1">
                <a:solidFill>
                  <a:srgbClr val="002060"/>
                </a:solidFill>
                <a:latin typeface="Calibri" panose="020F0502020204030204" pitchFamily="34" charset="0"/>
              </a:rPr>
              <a:t>of</a:t>
            </a:r>
            <a:r>
              <a:rPr lang="sl-SI" sz="2400" b="1" dirty="0">
                <a:solidFill>
                  <a:srgbClr val="002060"/>
                </a:solidFill>
                <a:latin typeface="Calibri" panose="020F0502020204030204" pitchFamily="34" charset="0"/>
              </a:rPr>
              <a:t> e-</a:t>
            </a:r>
            <a:r>
              <a:rPr lang="sl-SI" sz="2400" b="1" dirty="0" err="1">
                <a:solidFill>
                  <a:srgbClr val="002060"/>
                </a:solidFill>
                <a:latin typeface="Calibri" panose="020F0502020204030204" pitchFamily="34" charset="0"/>
              </a:rPr>
              <a:t>health</a:t>
            </a:r>
            <a:r>
              <a:rPr lang="sl-SI" sz="2400" b="1" dirty="0">
                <a:solidFill>
                  <a:srgbClr val="002060"/>
                </a:solidFill>
                <a:latin typeface="Calibri" panose="020F0502020204030204" pitchFamily="34" charset="0"/>
              </a:rPr>
              <a:t> </a:t>
            </a:r>
            <a:r>
              <a:rPr lang="sl-SI" sz="2400" b="1" dirty="0" err="1">
                <a:solidFill>
                  <a:srgbClr val="002060"/>
                </a:solidFill>
                <a:latin typeface="Calibri" panose="020F0502020204030204" pitchFamily="34" charset="0"/>
              </a:rPr>
              <a:t>record</a:t>
            </a:r>
            <a:r>
              <a:rPr lang="sl-SI" sz="2400" b="1" dirty="0">
                <a:solidFill>
                  <a:srgbClr val="002060"/>
                </a:solidFill>
                <a:latin typeface="Calibri" panose="020F0502020204030204" pitchFamily="34" charset="0"/>
              </a:rPr>
              <a:t> </a:t>
            </a:r>
            <a:r>
              <a:rPr lang="sl-SI" sz="2400" b="1" dirty="0" err="1">
                <a:solidFill>
                  <a:srgbClr val="002060"/>
                </a:solidFill>
                <a:latin typeface="Calibri" panose="020F0502020204030204" pitchFamily="34" charset="0"/>
              </a:rPr>
              <a:t>and</a:t>
            </a:r>
            <a:r>
              <a:rPr lang="sl-SI" sz="2400" b="1" dirty="0">
                <a:solidFill>
                  <a:srgbClr val="002060"/>
                </a:solidFill>
                <a:latin typeface="Calibri" panose="020F0502020204030204" pitchFamily="34" charset="0"/>
              </a:rPr>
              <a:t> preventive </a:t>
            </a:r>
            <a:r>
              <a:rPr lang="sl-SI" sz="2400" b="1" dirty="0" err="1">
                <a:solidFill>
                  <a:srgbClr val="002060"/>
                </a:solidFill>
                <a:latin typeface="Calibri" panose="020F0502020204030204" pitchFamily="34" charset="0"/>
              </a:rPr>
              <a:t>services‘summary</a:t>
            </a:r>
            <a:r>
              <a:rPr lang="sl-SI" sz="2400" b="1" dirty="0">
                <a:solidFill>
                  <a:srgbClr val="002060"/>
                </a:solidFill>
                <a:latin typeface="Calibri" panose="020F0502020204030204" pitchFamily="34" charset="0"/>
              </a:rPr>
              <a:t> </a:t>
            </a:r>
            <a:r>
              <a:rPr lang="sl-SI" sz="2400" b="1" dirty="0" err="1">
                <a:solidFill>
                  <a:srgbClr val="002060"/>
                </a:solidFill>
                <a:latin typeface="Calibri" panose="020F0502020204030204" pitchFamily="34" charset="0"/>
              </a:rPr>
              <a:t>sheets</a:t>
            </a:r>
            <a:r>
              <a:rPr lang="sl-SI" sz="2400" b="1" dirty="0">
                <a:solidFill>
                  <a:srgbClr val="002060"/>
                </a:solidFill>
                <a:latin typeface="Calibri" panose="020F0502020204030204" pitchFamily="34" charset="0"/>
              </a:rPr>
              <a:t> to </a:t>
            </a:r>
            <a:r>
              <a:rPr lang="sl-SI" sz="2400" b="1" dirty="0" err="1">
                <a:solidFill>
                  <a:srgbClr val="002060"/>
                </a:solidFill>
                <a:latin typeface="Calibri" panose="020F0502020204030204" pitchFamily="34" charset="0"/>
              </a:rPr>
              <a:t>improve</a:t>
            </a:r>
            <a:r>
              <a:rPr lang="sl-SI" sz="2400" b="1" dirty="0">
                <a:solidFill>
                  <a:srgbClr val="002060"/>
                </a:solidFill>
                <a:latin typeface="Calibri" panose="020F0502020204030204" pitchFamily="34" charset="0"/>
              </a:rPr>
              <a:t> </a:t>
            </a:r>
            <a:r>
              <a:rPr lang="sl-SI" sz="2400" b="1" dirty="0" err="1">
                <a:solidFill>
                  <a:srgbClr val="002060"/>
                </a:solidFill>
                <a:latin typeface="Calibri" panose="020F0502020204030204" pitchFamily="34" charset="0"/>
              </a:rPr>
              <a:t>consistency</a:t>
            </a:r>
            <a:r>
              <a:rPr lang="sl-SI" sz="2400" b="1" dirty="0">
                <a:solidFill>
                  <a:srgbClr val="002060"/>
                </a:solidFill>
                <a:latin typeface="Calibri" panose="020F0502020204030204" pitchFamily="34" charset="0"/>
              </a:rPr>
              <a:t> </a:t>
            </a:r>
            <a:r>
              <a:rPr lang="sl-SI" sz="2400" b="1" dirty="0" err="1">
                <a:solidFill>
                  <a:srgbClr val="002060"/>
                </a:solidFill>
                <a:latin typeface="Calibri" panose="020F0502020204030204" pitchFamily="34" charset="0"/>
              </a:rPr>
              <a:t>of</a:t>
            </a:r>
            <a:r>
              <a:rPr lang="sl-SI" sz="2400" b="1" dirty="0">
                <a:solidFill>
                  <a:srgbClr val="002060"/>
                </a:solidFill>
                <a:latin typeface="Calibri" panose="020F0502020204030204" pitchFamily="34" charset="0"/>
              </a:rPr>
              <a:t> </a:t>
            </a:r>
            <a:r>
              <a:rPr lang="sl-SI" sz="2400" b="1" dirty="0" err="1">
                <a:solidFill>
                  <a:srgbClr val="002060"/>
                </a:solidFill>
                <a:latin typeface="Calibri" panose="020F0502020204030204" pitchFamily="34" charset="0"/>
              </a:rPr>
              <a:t>communication</a:t>
            </a:r>
            <a:r>
              <a:rPr lang="sl-SI" sz="2400" b="1" dirty="0">
                <a:solidFill>
                  <a:srgbClr val="002060"/>
                </a:solidFill>
                <a:latin typeface="Calibri" panose="020F0502020204030204" pitchFamily="34" charset="0"/>
              </a:rPr>
              <a:t> </a:t>
            </a:r>
            <a:r>
              <a:rPr lang="sl-SI" sz="2400" b="1" dirty="0" err="1">
                <a:solidFill>
                  <a:srgbClr val="002060"/>
                </a:solidFill>
                <a:latin typeface="Calibri" panose="020F0502020204030204" pitchFamily="34" charset="0"/>
              </a:rPr>
              <a:t>between</a:t>
            </a:r>
            <a:r>
              <a:rPr lang="sl-SI" sz="2400" b="1" dirty="0">
                <a:solidFill>
                  <a:srgbClr val="002060"/>
                </a:solidFill>
                <a:latin typeface="Calibri" panose="020F0502020204030204" pitchFamily="34" charset="0"/>
              </a:rPr>
              <a:t> </a:t>
            </a:r>
            <a:r>
              <a:rPr lang="sl-SI" sz="2400" b="1" dirty="0" err="1">
                <a:solidFill>
                  <a:srgbClr val="002060"/>
                </a:solidFill>
                <a:latin typeface="Calibri" panose="020F0502020204030204" pitchFamily="34" charset="0"/>
              </a:rPr>
              <a:t>health</a:t>
            </a:r>
            <a:r>
              <a:rPr lang="sl-SI" sz="2400" b="1" dirty="0">
                <a:solidFill>
                  <a:srgbClr val="002060"/>
                </a:solidFill>
                <a:latin typeface="Calibri" panose="020F0502020204030204" pitchFamily="34" charset="0"/>
              </a:rPr>
              <a:t> </a:t>
            </a:r>
            <a:r>
              <a:rPr lang="sl-SI" sz="2400" b="1" dirty="0" err="1">
                <a:solidFill>
                  <a:srgbClr val="002060"/>
                </a:solidFill>
                <a:latin typeface="Calibri" panose="020F0502020204030204" pitchFamily="34" charset="0"/>
              </a:rPr>
              <a:t>workers</a:t>
            </a:r>
            <a:r>
              <a:rPr lang="sl-SI" sz="2400" b="1" dirty="0">
                <a:solidFill>
                  <a:srgbClr val="002060"/>
                </a:solidFill>
                <a:latin typeface="Calibri" panose="020F0502020204030204" pitchFamily="34" charset="0"/>
              </a:rPr>
              <a:t>.</a:t>
            </a:r>
          </a:p>
          <a:p>
            <a:r>
              <a:rPr lang="sl-SI" sz="2400" b="1" dirty="0">
                <a:solidFill>
                  <a:srgbClr val="002060"/>
                </a:solidFill>
                <a:latin typeface="Calibri" panose="020F0502020204030204" pitchFamily="34" charset="0"/>
              </a:rPr>
              <a:t>Use </a:t>
            </a:r>
            <a:r>
              <a:rPr lang="sl-SI" sz="2400" b="1" dirty="0" err="1">
                <a:solidFill>
                  <a:srgbClr val="002060"/>
                </a:solidFill>
                <a:latin typeface="Calibri" panose="020F0502020204030204" pitchFamily="34" charset="0"/>
              </a:rPr>
              <a:t>of</a:t>
            </a:r>
            <a:r>
              <a:rPr lang="sl-SI" sz="2400" b="1" dirty="0">
                <a:solidFill>
                  <a:srgbClr val="002060"/>
                </a:solidFill>
                <a:latin typeface="Calibri" panose="020F0502020204030204" pitchFamily="34" charset="0"/>
              </a:rPr>
              <a:t> </a:t>
            </a:r>
            <a:r>
              <a:rPr lang="sl-SI" sz="2400" b="1" dirty="0" err="1">
                <a:solidFill>
                  <a:srgbClr val="002060"/>
                </a:solidFill>
                <a:latin typeface="Calibri" panose="020F0502020204030204" pitchFamily="34" charset="0"/>
              </a:rPr>
              <a:t>pre-visit</a:t>
            </a:r>
            <a:r>
              <a:rPr lang="sl-SI" sz="2400" b="1" dirty="0">
                <a:solidFill>
                  <a:srgbClr val="002060"/>
                </a:solidFill>
                <a:latin typeface="Calibri" panose="020F0502020204030204" pitchFamily="34" charset="0"/>
              </a:rPr>
              <a:t> </a:t>
            </a:r>
            <a:r>
              <a:rPr lang="sl-SI" sz="2400" b="1" dirty="0" err="1">
                <a:solidFill>
                  <a:srgbClr val="002060"/>
                </a:solidFill>
                <a:latin typeface="Calibri" panose="020F0502020204030204" pitchFamily="34" charset="0"/>
              </a:rPr>
              <a:t>questionnaires</a:t>
            </a:r>
            <a:r>
              <a:rPr lang="sl-SI" sz="2400" b="1" dirty="0">
                <a:solidFill>
                  <a:srgbClr val="002060"/>
                </a:solidFill>
                <a:latin typeface="Calibri" panose="020F0502020204030204" pitchFamily="34" charset="0"/>
              </a:rPr>
              <a:t> </a:t>
            </a:r>
            <a:r>
              <a:rPr lang="sl-SI" sz="2400" b="1" dirty="0" err="1">
                <a:solidFill>
                  <a:srgbClr val="002060"/>
                </a:solidFill>
                <a:latin typeface="Calibri" panose="020F0502020204030204" pitchFamily="34" charset="0"/>
              </a:rPr>
              <a:t>and</a:t>
            </a:r>
            <a:r>
              <a:rPr lang="sl-SI" sz="2400" b="1" dirty="0">
                <a:solidFill>
                  <a:srgbClr val="002060"/>
                </a:solidFill>
                <a:latin typeface="Calibri" panose="020F0502020204030204" pitchFamily="34" charset="0"/>
              </a:rPr>
              <a:t> </a:t>
            </a:r>
            <a:r>
              <a:rPr lang="sl-SI" sz="2400" b="1" dirty="0" err="1">
                <a:solidFill>
                  <a:srgbClr val="002060"/>
                </a:solidFill>
                <a:latin typeface="Calibri" panose="020F0502020204030204" pitchFamily="34" charset="0"/>
              </a:rPr>
              <a:t>clinical</a:t>
            </a:r>
            <a:r>
              <a:rPr lang="sl-SI" sz="2400" b="1" dirty="0">
                <a:solidFill>
                  <a:srgbClr val="002060"/>
                </a:solidFill>
                <a:latin typeface="Calibri" panose="020F0502020204030204" pitchFamily="34" charset="0"/>
              </a:rPr>
              <a:t> </a:t>
            </a:r>
            <a:r>
              <a:rPr lang="sl-SI" sz="2400" b="1" dirty="0" err="1">
                <a:solidFill>
                  <a:srgbClr val="002060"/>
                </a:solidFill>
                <a:latin typeface="Calibri" panose="020F0502020204030204" pitchFamily="34" charset="0"/>
              </a:rPr>
              <a:t>assessment</a:t>
            </a:r>
            <a:r>
              <a:rPr lang="sl-SI" sz="2400" b="1" dirty="0">
                <a:solidFill>
                  <a:srgbClr val="002060"/>
                </a:solidFill>
                <a:latin typeface="Calibri" panose="020F0502020204030204" pitchFamily="34" charset="0"/>
              </a:rPr>
              <a:t> to </a:t>
            </a:r>
            <a:r>
              <a:rPr lang="sl-SI" sz="2400" b="1" dirty="0" err="1">
                <a:solidFill>
                  <a:srgbClr val="002060"/>
                </a:solidFill>
                <a:latin typeface="Calibri" panose="020F0502020204030204" pitchFamily="34" charset="0"/>
              </a:rPr>
              <a:t>individualise</a:t>
            </a:r>
            <a:r>
              <a:rPr lang="sl-SI" sz="2400" b="1" dirty="0">
                <a:solidFill>
                  <a:srgbClr val="002060"/>
                </a:solidFill>
                <a:latin typeface="Calibri" panose="020F0502020204030204" pitchFamily="34" charset="0"/>
              </a:rPr>
              <a:t> </a:t>
            </a:r>
            <a:r>
              <a:rPr lang="sl-SI" sz="2400" b="1" dirty="0" err="1">
                <a:solidFill>
                  <a:srgbClr val="002060"/>
                </a:solidFill>
                <a:latin typeface="Calibri" panose="020F0502020204030204" pitchFamily="34" charset="0"/>
              </a:rPr>
              <a:t>care</a:t>
            </a:r>
            <a:r>
              <a:rPr lang="sl-SI" sz="2400" b="1" dirty="0">
                <a:solidFill>
                  <a:srgbClr val="002060"/>
                </a:solidFill>
                <a:latin typeface="Calibri" panose="020F0502020204030204" pitchFamily="34" charset="0"/>
              </a:rPr>
              <a:t> </a:t>
            </a:r>
            <a:r>
              <a:rPr lang="sl-SI" sz="2400" b="1" dirty="0" err="1">
                <a:solidFill>
                  <a:srgbClr val="002060"/>
                </a:solidFill>
                <a:latin typeface="Calibri" panose="020F0502020204030204" pitchFamily="34" charset="0"/>
              </a:rPr>
              <a:t>and</a:t>
            </a:r>
            <a:r>
              <a:rPr lang="sl-SI" sz="2400" b="1" dirty="0">
                <a:solidFill>
                  <a:srgbClr val="002060"/>
                </a:solidFill>
                <a:latin typeface="Calibri" panose="020F0502020204030204" pitchFamily="34" charset="0"/>
              </a:rPr>
              <a:t> </a:t>
            </a:r>
            <a:r>
              <a:rPr lang="sl-SI" sz="2400" b="1" dirty="0" err="1">
                <a:solidFill>
                  <a:srgbClr val="002060"/>
                </a:solidFill>
                <a:latin typeface="Calibri" panose="020F0502020204030204" pitchFamily="34" charset="0"/>
              </a:rPr>
              <a:t>meet</a:t>
            </a:r>
            <a:r>
              <a:rPr lang="sl-SI" sz="2400" b="1" dirty="0">
                <a:solidFill>
                  <a:srgbClr val="002060"/>
                </a:solidFill>
                <a:latin typeface="Calibri" panose="020F0502020204030204" pitchFamily="34" charset="0"/>
              </a:rPr>
              <a:t> </a:t>
            </a:r>
            <a:r>
              <a:rPr lang="sl-SI" sz="2400" b="1" dirty="0" err="1">
                <a:solidFill>
                  <a:srgbClr val="002060"/>
                </a:solidFill>
                <a:latin typeface="Calibri" panose="020F0502020204030204" pitchFamily="34" charset="0"/>
              </a:rPr>
              <a:t>the</a:t>
            </a:r>
            <a:r>
              <a:rPr lang="sl-SI" sz="2400" b="1" dirty="0">
                <a:solidFill>
                  <a:srgbClr val="002060"/>
                </a:solidFill>
                <a:latin typeface="Calibri" panose="020F0502020204030204" pitchFamily="34" charset="0"/>
              </a:rPr>
              <a:t> </a:t>
            </a:r>
            <a:r>
              <a:rPr lang="sl-SI" sz="2400" b="1" dirty="0" err="1">
                <a:solidFill>
                  <a:srgbClr val="002060"/>
                </a:solidFill>
                <a:latin typeface="Calibri" panose="020F0502020204030204" pitchFamily="34" charset="0"/>
              </a:rPr>
              <a:t>child‘s</a:t>
            </a:r>
            <a:r>
              <a:rPr lang="sl-SI" sz="2400" b="1" dirty="0">
                <a:solidFill>
                  <a:srgbClr val="002060"/>
                </a:solidFill>
                <a:latin typeface="Calibri" panose="020F0502020204030204" pitchFamily="34" charset="0"/>
              </a:rPr>
              <a:t> </a:t>
            </a:r>
            <a:r>
              <a:rPr lang="sl-SI" sz="2400" b="1" dirty="0" err="1">
                <a:solidFill>
                  <a:srgbClr val="002060"/>
                </a:solidFill>
                <a:latin typeface="Calibri" panose="020F0502020204030204" pitchFamily="34" charset="0"/>
              </a:rPr>
              <a:t>specific</a:t>
            </a:r>
            <a:r>
              <a:rPr lang="sl-SI" sz="2400" b="1" dirty="0">
                <a:solidFill>
                  <a:srgbClr val="002060"/>
                </a:solidFill>
                <a:latin typeface="Calibri" panose="020F0502020204030204" pitchFamily="34" charset="0"/>
              </a:rPr>
              <a:t> </a:t>
            </a:r>
            <a:r>
              <a:rPr lang="sl-SI" sz="2400" b="1" dirty="0" err="1">
                <a:solidFill>
                  <a:srgbClr val="002060"/>
                </a:solidFill>
                <a:latin typeface="Calibri" panose="020F0502020204030204" pitchFamily="34" charset="0"/>
              </a:rPr>
              <a:t>needs</a:t>
            </a:r>
            <a:r>
              <a:rPr lang="sl-SI" sz="2400" b="1" dirty="0">
                <a:solidFill>
                  <a:srgbClr val="002060"/>
                </a:solidFill>
                <a:latin typeface="Calibri" panose="020F0502020204030204" pitchFamily="34" charset="0"/>
              </a:rPr>
              <a:t> </a:t>
            </a:r>
            <a:r>
              <a:rPr lang="sl-SI" sz="2400" b="1" dirty="0" err="1">
                <a:solidFill>
                  <a:srgbClr val="002060"/>
                </a:solidFill>
                <a:latin typeface="Calibri" panose="020F0502020204030204" pitchFamily="34" charset="0"/>
              </a:rPr>
              <a:t>appropriate</a:t>
            </a:r>
            <a:r>
              <a:rPr lang="sl-SI" sz="2400" b="1" dirty="0">
                <a:solidFill>
                  <a:srgbClr val="002060"/>
                </a:solidFill>
                <a:latin typeface="Calibri" panose="020F0502020204030204" pitchFamily="34" charset="0"/>
              </a:rPr>
              <a:t> </a:t>
            </a:r>
            <a:r>
              <a:rPr lang="sl-SI" sz="2400" b="1" dirty="0" err="1">
                <a:solidFill>
                  <a:srgbClr val="002060"/>
                </a:solidFill>
                <a:latin typeface="Calibri" panose="020F0502020204030204" pitchFamily="34" charset="0"/>
              </a:rPr>
              <a:t>for</a:t>
            </a:r>
            <a:r>
              <a:rPr lang="sl-SI" sz="2400" b="1" dirty="0">
                <a:solidFill>
                  <a:srgbClr val="002060"/>
                </a:solidFill>
                <a:latin typeface="Calibri" panose="020F0502020204030204" pitchFamily="34" charset="0"/>
              </a:rPr>
              <a:t> </a:t>
            </a:r>
            <a:r>
              <a:rPr lang="sl-SI" sz="2400" b="1" dirty="0" err="1">
                <a:solidFill>
                  <a:srgbClr val="002060"/>
                </a:solidFill>
                <a:latin typeface="Calibri" panose="020F0502020204030204" pitchFamily="34" charset="0"/>
              </a:rPr>
              <a:t>the</a:t>
            </a:r>
            <a:r>
              <a:rPr lang="sl-SI" sz="2400" b="1" dirty="0">
                <a:solidFill>
                  <a:srgbClr val="002060"/>
                </a:solidFill>
                <a:latin typeface="Calibri" panose="020F0502020204030204" pitchFamily="34" charset="0"/>
              </a:rPr>
              <a:t> </a:t>
            </a:r>
            <a:r>
              <a:rPr lang="sl-SI" sz="2400" b="1" dirty="0" err="1">
                <a:solidFill>
                  <a:srgbClr val="002060"/>
                </a:solidFill>
                <a:latin typeface="Calibri" panose="020F0502020204030204" pitchFamily="34" charset="0"/>
              </a:rPr>
              <a:t>level</a:t>
            </a:r>
            <a:r>
              <a:rPr lang="sl-SI" sz="2400" b="1" dirty="0">
                <a:solidFill>
                  <a:srgbClr val="002060"/>
                </a:solidFill>
                <a:latin typeface="Calibri" panose="020F0502020204030204" pitchFamily="34" charset="0"/>
              </a:rPr>
              <a:t> </a:t>
            </a:r>
            <a:r>
              <a:rPr lang="sl-SI" sz="2400" b="1" dirty="0" err="1">
                <a:solidFill>
                  <a:srgbClr val="002060"/>
                </a:solidFill>
                <a:latin typeface="Calibri" panose="020F0502020204030204" pitchFamily="34" charset="0"/>
              </a:rPr>
              <a:t>of</a:t>
            </a:r>
            <a:r>
              <a:rPr lang="sl-SI" sz="2400" b="1" dirty="0">
                <a:solidFill>
                  <a:srgbClr val="002060"/>
                </a:solidFill>
                <a:latin typeface="Calibri" panose="020F0502020204030204" pitchFamily="34" charset="0"/>
              </a:rPr>
              <a:t> </a:t>
            </a:r>
            <a:r>
              <a:rPr lang="sl-SI" sz="2400" b="1" dirty="0" err="1">
                <a:solidFill>
                  <a:srgbClr val="002060"/>
                </a:solidFill>
                <a:latin typeface="Calibri" panose="020F0502020204030204" pitchFamily="34" charset="0"/>
              </a:rPr>
              <a:t>risk</a:t>
            </a:r>
            <a:r>
              <a:rPr lang="sl-SI" sz="2400" b="1" dirty="0">
                <a:solidFill>
                  <a:srgbClr val="002060"/>
                </a:solidFill>
                <a:latin typeface="Calibri" panose="020F0502020204030204" pitchFamily="34" charset="0"/>
              </a:rPr>
              <a:t> </a:t>
            </a:r>
            <a:r>
              <a:rPr lang="sl-SI" sz="2400" b="1" dirty="0" err="1">
                <a:solidFill>
                  <a:srgbClr val="002060"/>
                </a:solidFill>
                <a:latin typeface="Calibri" panose="020F0502020204030204" pitchFamily="34" charset="0"/>
              </a:rPr>
              <a:t>and</a:t>
            </a:r>
            <a:r>
              <a:rPr lang="sl-SI" sz="2400" b="1" dirty="0">
                <a:solidFill>
                  <a:srgbClr val="002060"/>
                </a:solidFill>
                <a:latin typeface="Calibri" panose="020F0502020204030204" pitchFamily="34" charset="0"/>
              </a:rPr>
              <a:t> </a:t>
            </a:r>
            <a:r>
              <a:rPr lang="sl-SI" sz="2400" b="1" dirty="0" err="1">
                <a:solidFill>
                  <a:srgbClr val="002060"/>
                </a:solidFill>
                <a:latin typeface="Calibri" panose="020F0502020204030204" pitchFamily="34" charset="0"/>
              </a:rPr>
              <a:t>development</a:t>
            </a:r>
            <a:r>
              <a:rPr lang="sl-SI" sz="2400" b="1" dirty="0">
                <a:solidFill>
                  <a:srgbClr val="002060"/>
                </a:solidFill>
                <a:latin typeface="Calibri" panose="020F0502020204030204" pitchFamily="34" charset="0"/>
              </a:rPr>
              <a:t>. </a:t>
            </a:r>
          </a:p>
          <a:p>
            <a:r>
              <a:rPr lang="sl-SI" sz="2400" b="1" dirty="0" err="1">
                <a:solidFill>
                  <a:srgbClr val="002060"/>
                </a:solidFill>
                <a:latin typeface="Calibri" panose="020F0502020204030204" pitchFamily="34" charset="0"/>
              </a:rPr>
              <a:t>Summary</a:t>
            </a:r>
            <a:r>
              <a:rPr lang="sl-SI" sz="2400" b="1" dirty="0">
                <a:solidFill>
                  <a:srgbClr val="002060"/>
                </a:solidFill>
                <a:latin typeface="Calibri" panose="020F0502020204030204" pitchFamily="34" charset="0"/>
              </a:rPr>
              <a:t> </a:t>
            </a:r>
            <a:r>
              <a:rPr lang="sl-SI" sz="2400" b="1" dirty="0" err="1">
                <a:solidFill>
                  <a:srgbClr val="002060"/>
                </a:solidFill>
                <a:latin typeface="Calibri" panose="020F0502020204030204" pitchFamily="34" charset="0"/>
              </a:rPr>
              <a:t>information</a:t>
            </a:r>
            <a:r>
              <a:rPr lang="sl-SI" sz="2400" b="1" dirty="0">
                <a:solidFill>
                  <a:srgbClr val="002060"/>
                </a:solidFill>
                <a:latin typeface="Calibri" panose="020F0502020204030204" pitchFamily="34" charset="0"/>
              </a:rPr>
              <a:t> </a:t>
            </a:r>
            <a:r>
              <a:rPr lang="sl-SI" sz="2400" b="1" dirty="0" err="1">
                <a:solidFill>
                  <a:srgbClr val="002060"/>
                </a:solidFill>
                <a:latin typeface="Calibri" panose="020F0502020204030204" pitchFamily="34" charset="0"/>
              </a:rPr>
              <a:t>for</a:t>
            </a:r>
            <a:r>
              <a:rPr lang="sl-SI" sz="2400" b="1" dirty="0">
                <a:solidFill>
                  <a:srgbClr val="002060"/>
                </a:solidFill>
                <a:latin typeface="Calibri" panose="020F0502020204030204" pitchFamily="34" charset="0"/>
              </a:rPr>
              <a:t> </a:t>
            </a:r>
            <a:r>
              <a:rPr lang="sl-SI" sz="2400" b="1" dirty="0" err="1">
                <a:solidFill>
                  <a:srgbClr val="002060"/>
                </a:solidFill>
                <a:latin typeface="Calibri" panose="020F0502020204030204" pitchFamily="34" charset="0"/>
              </a:rPr>
              <a:t>parents</a:t>
            </a:r>
            <a:r>
              <a:rPr lang="sl-SI" sz="2400" b="1" dirty="0">
                <a:solidFill>
                  <a:srgbClr val="002060"/>
                </a:solidFill>
                <a:latin typeface="Calibri" panose="020F0502020204030204" pitchFamily="34" charset="0"/>
              </a:rPr>
              <a:t> </a:t>
            </a:r>
            <a:r>
              <a:rPr lang="sl-SI" sz="2400" b="1" dirty="0" err="1">
                <a:solidFill>
                  <a:srgbClr val="002060"/>
                </a:solidFill>
                <a:latin typeface="Calibri" panose="020F0502020204030204" pitchFamily="34" charset="0"/>
              </a:rPr>
              <a:t>with</a:t>
            </a:r>
            <a:r>
              <a:rPr lang="sl-SI" sz="2400" b="1" dirty="0">
                <a:solidFill>
                  <a:srgbClr val="002060"/>
                </a:solidFill>
                <a:latin typeface="Calibri" panose="020F0502020204030204" pitchFamily="34" charset="0"/>
              </a:rPr>
              <a:t> </a:t>
            </a:r>
            <a:r>
              <a:rPr lang="sl-SI" sz="2400" b="1" dirty="0" err="1">
                <a:solidFill>
                  <a:srgbClr val="002060"/>
                </a:solidFill>
                <a:latin typeface="Calibri" panose="020F0502020204030204" pitchFamily="34" charset="0"/>
              </a:rPr>
              <a:t>care</a:t>
            </a:r>
            <a:r>
              <a:rPr lang="sl-SI" sz="2400" b="1" dirty="0">
                <a:solidFill>
                  <a:srgbClr val="002060"/>
                </a:solidFill>
                <a:latin typeface="Calibri" panose="020F0502020204030204" pitchFamily="34" charset="0"/>
              </a:rPr>
              <a:t> plan </a:t>
            </a:r>
            <a:r>
              <a:rPr lang="sl-SI" sz="2400" b="1" dirty="0" err="1">
                <a:solidFill>
                  <a:srgbClr val="002060"/>
                </a:solidFill>
                <a:latin typeface="Calibri" panose="020F0502020204030204" pitchFamily="34" charset="0"/>
              </a:rPr>
              <a:t>and</a:t>
            </a:r>
            <a:r>
              <a:rPr lang="sl-SI" sz="2400" b="1" dirty="0">
                <a:solidFill>
                  <a:srgbClr val="002060"/>
                </a:solidFill>
                <a:latin typeface="Calibri" panose="020F0502020204030204" pitchFamily="34" charset="0"/>
              </a:rPr>
              <a:t> </a:t>
            </a:r>
            <a:r>
              <a:rPr lang="sl-SI" sz="2400" b="1" dirty="0" err="1">
                <a:solidFill>
                  <a:srgbClr val="002060"/>
                </a:solidFill>
                <a:latin typeface="Calibri" panose="020F0502020204030204" pitchFamily="34" charset="0"/>
              </a:rPr>
              <a:t>follow</a:t>
            </a:r>
            <a:r>
              <a:rPr lang="sl-SI" sz="2400" b="1" dirty="0">
                <a:solidFill>
                  <a:srgbClr val="002060"/>
                </a:solidFill>
                <a:latin typeface="Calibri" panose="020F0502020204030204" pitchFamily="34" charset="0"/>
              </a:rPr>
              <a:t>-up plan.</a:t>
            </a:r>
          </a:p>
          <a:p>
            <a:r>
              <a:rPr lang="sl-SI" sz="2400" b="1" dirty="0" err="1" smtClean="0">
                <a:solidFill>
                  <a:srgbClr val="002060"/>
                </a:solidFill>
                <a:latin typeface="Calibri" panose="020F0502020204030204" pitchFamily="34" charset="0"/>
              </a:rPr>
              <a:t>Networking</a:t>
            </a:r>
            <a:r>
              <a:rPr lang="sl-SI" sz="2400" b="1" dirty="0" smtClean="0">
                <a:solidFill>
                  <a:srgbClr val="002060"/>
                </a:solidFill>
                <a:latin typeface="Calibri" panose="020F0502020204030204" pitchFamily="34" charset="0"/>
              </a:rPr>
              <a:t> at </a:t>
            </a:r>
            <a:r>
              <a:rPr lang="sl-SI" sz="2400" b="1" dirty="0" err="1" smtClean="0">
                <a:solidFill>
                  <a:srgbClr val="002060"/>
                </a:solidFill>
                <a:latin typeface="Calibri" panose="020F0502020204030204" pitchFamily="34" charset="0"/>
              </a:rPr>
              <a:t>the</a:t>
            </a:r>
            <a:r>
              <a:rPr lang="sl-SI" sz="2400" b="1" dirty="0" smtClean="0">
                <a:solidFill>
                  <a:srgbClr val="002060"/>
                </a:solidFill>
                <a:latin typeface="Calibri" panose="020F0502020204030204" pitchFamily="34" charset="0"/>
              </a:rPr>
              <a:t> </a:t>
            </a:r>
            <a:r>
              <a:rPr lang="sl-SI" sz="2400" b="1" dirty="0" err="1" smtClean="0">
                <a:solidFill>
                  <a:srgbClr val="002060"/>
                </a:solidFill>
                <a:latin typeface="Calibri" panose="020F0502020204030204" pitchFamily="34" charset="0"/>
              </a:rPr>
              <a:t>local</a:t>
            </a:r>
            <a:r>
              <a:rPr lang="sl-SI" sz="2400" b="1" dirty="0" smtClean="0">
                <a:solidFill>
                  <a:srgbClr val="002060"/>
                </a:solidFill>
                <a:latin typeface="Calibri" panose="020F0502020204030204" pitchFamily="34" charset="0"/>
              </a:rPr>
              <a:t> </a:t>
            </a:r>
            <a:r>
              <a:rPr lang="sl-SI" sz="2400" b="1" dirty="0" err="1" smtClean="0">
                <a:solidFill>
                  <a:srgbClr val="002060"/>
                </a:solidFill>
                <a:latin typeface="Calibri" panose="020F0502020204030204" pitchFamily="34" charset="0"/>
              </a:rPr>
              <a:t>level</a:t>
            </a:r>
            <a:r>
              <a:rPr lang="sl-SI" sz="2400" b="1" dirty="0" smtClean="0">
                <a:solidFill>
                  <a:srgbClr val="002060"/>
                </a:solidFill>
                <a:latin typeface="Calibri" panose="020F0502020204030204" pitchFamily="34" charset="0"/>
              </a:rPr>
              <a:t> </a:t>
            </a:r>
            <a:r>
              <a:rPr lang="sl-SI" sz="2400" b="1" dirty="0" err="1" smtClean="0">
                <a:solidFill>
                  <a:srgbClr val="002060"/>
                </a:solidFill>
                <a:latin typeface="Calibri" panose="020F0502020204030204" pitchFamily="34" charset="0"/>
              </a:rPr>
              <a:t>with</a:t>
            </a:r>
            <a:r>
              <a:rPr lang="sl-SI" sz="2400" b="1" dirty="0" smtClean="0">
                <a:solidFill>
                  <a:srgbClr val="002060"/>
                </a:solidFill>
                <a:latin typeface="Calibri" panose="020F0502020204030204" pitchFamily="34" charset="0"/>
              </a:rPr>
              <a:t> </a:t>
            </a:r>
            <a:r>
              <a:rPr lang="sl-SI" sz="2400" b="1" dirty="0" err="1" smtClean="0">
                <a:solidFill>
                  <a:srgbClr val="002060"/>
                </a:solidFill>
                <a:latin typeface="Calibri" panose="020F0502020204030204" pitchFamily="34" charset="0"/>
              </a:rPr>
              <a:t>kindergartens</a:t>
            </a:r>
            <a:r>
              <a:rPr lang="sl-SI" sz="2400" b="1" dirty="0" smtClean="0">
                <a:solidFill>
                  <a:srgbClr val="002060"/>
                </a:solidFill>
                <a:latin typeface="Calibri" panose="020F0502020204030204" pitchFamily="34" charset="0"/>
              </a:rPr>
              <a:t> </a:t>
            </a:r>
            <a:r>
              <a:rPr lang="sl-SI" sz="2400" b="1" dirty="0" err="1" smtClean="0">
                <a:solidFill>
                  <a:srgbClr val="002060"/>
                </a:solidFill>
                <a:latin typeface="Calibri" panose="020F0502020204030204" pitchFamily="34" charset="0"/>
              </a:rPr>
              <a:t>and</a:t>
            </a:r>
            <a:r>
              <a:rPr lang="sl-SI" sz="2400" b="1" dirty="0" smtClean="0">
                <a:solidFill>
                  <a:srgbClr val="002060"/>
                </a:solidFill>
                <a:latin typeface="Calibri" panose="020F0502020204030204" pitchFamily="34" charset="0"/>
              </a:rPr>
              <a:t> </a:t>
            </a:r>
            <a:r>
              <a:rPr lang="sl-SI" sz="2400" b="1" dirty="0" err="1" smtClean="0">
                <a:solidFill>
                  <a:srgbClr val="002060"/>
                </a:solidFill>
                <a:latin typeface="Calibri" panose="020F0502020204030204" pitchFamily="34" charset="0"/>
              </a:rPr>
              <a:t>schools</a:t>
            </a:r>
            <a:r>
              <a:rPr lang="sl-SI" sz="2400" b="1" dirty="0" smtClean="0">
                <a:solidFill>
                  <a:srgbClr val="002060"/>
                </a:solidFill>
                <a:latin typeface="Calibri" panose="020F0502020204030204" pitchFamily="34" charset="0"/>
              </a:rPr>
              <a:t> to </a:t>
            </a:r>
            <a:r>
              <a:rPr lang="sl-SI" sz="2400" b="1" dirty="0" err="1" smtClean="0">
                <a:solidFill>
                  <a:srgbClr val="002060"/>
                </a:solidFill>
                <a:latin typeface="Calibri" panose="020F0502020204030204" pitchFamily="34" charset="0"/>
              </a:rPr>
              <a:t>respond</a:t>
            </a:r>
            <a:r>
              <a:rPr lang="sl-SI" sz="2400" b="1" dirty="0" smtClean="0">
                <a:solidFill>
                  <a:srgbClr val="002060"/>
                </a:solidFill>
                <a:latin typeface="Calibri" panose="020F0502020204030204" pitchFamily="34" charset="0"/>
              </a:rPr>
              <a:t> to </a:t>
            </a:r>
            <a:r>
              <a:rPr lang="sl-SI" sz="2400" b="1" dirty="0" err="1" smtClean="0">
                <a:solidFill>
                  <a:srgbClr val="002060"/>
                </a:solidFill>
                <a:latin typeface="Calibri" panose="020F0502020204030204" pitchFamily="34" charset="0"/>
              </a:rPr>
              <a:t>the</a:t>
            </a:r>
            <a:r>
              <a:rPr lang="sl-SI" sz="2400" b="1" dirty="0" smtClean="0">
                <a:solidFill>
                  <a:srgbClr val="002060"/>
                </a:solidFill>
                <a:latin typeface="Calibri" panose="020F0502020204030204" pitchFamily="34" charset="0"/>
              </a:rPr>
              <a:t> </a:t>
            </a:r>
            <a:r>
              <a:rPr lang="sl-SI" sz="2400" b="1" dirty="0" err="1" smtClean="0">
                <a:solidFill>
                  <a:srgbClr val="002060"/>
                </a:solidFill>
                <a:latin typeface="Calibri" panose="020F0502020204030204" pitchFamily="34" charset="0"/>
              </a:rPr>
              <a:t>needs</a:t>
            </a:r>
            <a:r>
              <a:rPr lang="sl-SI" sz="2400" b="1" dirty="0" smtClean="0">
                <a:solidFill>
                  <a:srgbClr val="002060"/>
                </a:solidFill>
                <a:latin typeface="Calibri" panose="020F0502020204030204" pitchFamily="34" charset="0"/>
              </a:rPr>
              <a:t> </a:t>
            </a:r>
            <a:r>
              <a:rPr lang="sl-SI" sz="2400" b="1" dirty="0" err="1" smtClean="0">
                <a:solidFill>
                  <a:srgbClr val="002060"/>
                </a:solidFill>
                <a:latin typeface="Calibri" panose="020F0502020204030204" pitchFamily="34" charset="0"/>
              </a:rPr>
              <a:t>of</a:t>
            </a:r>
            <a:r>
              <a:rPr lang="sl-SI" sz="2400" b="1" dirty="0" smtClean="0">
                <a:solidFill>
                  <a:srgbClr val="002060"/>
                </a:solidFill>
                <a:latin typeface="Calibri" panose="020F0502020204030204" pitchFamily="34" charset="0"/>
              </a:rPr>
              <a:t> </a:t>
            </a:r>
            <a:r>
              <a:rPr lang="sl-SI" sz="2400" b="1" dirty="0" err="1" smtClean="0">
                <a:solidFill>
                  <a:srgbClr val="002060"/>
                </a:solidFill>
                <a:latin typeface="Calibri" panose="020F0502020204030204" pitchFamily="34" charset="0"/>
              </a:rPr>
              <a:t>the</a:t>
            </a:r>
            <a:r>
              <a:rPr lang="sl-SI" sz="2400" b="1" dirty="0" smtClean="0">
                <a:solidFill>
                  <a:srgbClr val="002060"/>
                </a:solidFill>
                <a:latin typeface="Calibri" panose="020F0502020204030204" pitchFamily="34" charset="0"/>
              </a:rPr>
              <a:t> </a:t>
            </a:r>
            <a:r>
              <a:rPr lang="sl-SI" sz="2400" b="1" dirty="0" err="1" smtClean="0">
                <a:solidFill>
                  <a:srgbClr val="002060"/>
                </a:solidFill>
                <a:latin typeface="Calibri" panose="020F0502020204030204" pitchFamily="34" charset="0"/>
              </a:rPr>
              <a:t>community</a:t>
            </a:r>
            <a:r>
              <a:rPr lang="sl-SI" sz="2400" b="1" dirty="0" smtClean="0">
                <a:solidFill>
                  <a:srgbClr val="002060"/>
                </a:solidFill>
                <a:latin typeface="Calibri" panose="020F0502020204030204" pitchFamily="34" charset="0"/>
              </a:rPr>
              <a:t>, </a:t>
            </a:r>
            <a:r>
              <a:rPr lang="sl-SI" sz="2400" b="1" dirty="0" err="1" smtClean="0">
                <a:solidFill>
                  <a:srgbClr val="002060"/>
                </a:solidFill>
                <a:latin typeface="Calibri" panose="020F0502020204030204" pitchFamily="34" charset="0"/>
              </a:rPr>
              <a:t>use</a:t>
            </a:r>
            <a:r>
              <a:rPr lang="sl-SI" sz="2400" b="1" dirty="0" smtClean="0">
                <a:solidFill>
                  <a:srgbClr val="002060"/>
                </a:solidFill>
                <a:latin typeface="Calibri" panose="020F0502020204030204" pitchFamily="34" charset="0"/>
              </a:rPr>
              <a:t> </a:t>
            </a:r>
            <a:r>
              <a:rPr lang="sl-SI" sz="2400" b="1" dirty="0" err="1" smtClean="0">
                <a:solidFill>
                  <a:srgbClr val="002060"/>
                </a:solidFill>
                <a:latin typeface="Calibri" panose="020F0502020204030204" pitchFamily="34" charset="0"/>
              </a:rPr>
              <a:t>the</a:t>
            </a:r>
            <a:r>
              <a:rPr lang="sl-SI" sz="2400" b="1" dirty="0" smtClean="0">
                <a:solidFill>
                  <a:srgbClr val="002060"/>
                </a:solidFill>
                <a:latin typeface="Calibri" panose="020F0502020204030204" pitchFamily="34" charset="0"/>
              </a:rPr>
              <a:t> </a:t>
            </a:r>
            <a:r>
              <a:rPr lang="sl-SI" sz="2400" b="1" dirty="0" err="1" smtClean="0">
                <a:solidFill>
                  <a:srgbClr val="002060"/>
                </a:solidFill>
                <a:latin typeface="Calibri" panose="020F0502020204030204" pitchFamily="34" charset="0"/>
              </a:rPr>
              <a:t>available</a:t>
            </a:r>
            <a:r>
              <a:rPr lang="sl-SI" sz="2400" b="1" dirty="0" smtClean="0">
                <a:solidFill>
                  <a:srgbClr val="002060"/>
                </a:solidFill>
                <a:latin typeface="Calibri" panose="020F0502020204030204" pitchFamily="34" charset="0"/>
              </a:rPr>
              <a:t> </a:t>
            </a:r>
            <a:r>
              <a:rPr lang="sl-SI" sz="2400" b="1" dirty="0" err="1" smtClean="0">
                <a:solidFill>
                  <a:srgbClr val="002060"/>
                </a:solidFill>
                <a:latin typeface="Calibri" panose="020F0502020204030204" pitchFamily="34" charset="0"/>
              </a:rPr>
              <a:t>resources</a:t>
            </a:r>
            <a:r>
              <a:rPr lang="sl-SI" sz="2400" b="1" dirty="0" smtClean="0">
                <a:solidFill>
                  <a:srgbClr val="002060"/>
                </a:solidFill>
                <a:latin typeface="Calibri" panose="020F0502020204030204" pitchFamily="34" charset="0"/>
              </a:rPr>
              <a:t> </a:t>
            </a:r>
            <a:r>
              <a:rPr lang="sl-SI" sz="2400" b="1" dirty="0" err="1" smtClean="0">
                <a:solidFill>
                  <a:srgbClr val="002060"/>
                </a:solidFill>
                <a:latin typeface="Calibri" panose="020F0502020204030204" pitchFamily="34" charset="0"/>
              </a:rPr>
              <a:t>and</a:t>
            </a:r>
            <a:r>
              <a:rPr lang="sl-SI" sz="2400" b="1" dirty="0" smtClean="0">
                <a:solidFill>
                  <a:srgbClr val="002060"/>
                </a:solidFill>
                <a:latin typeface="Calibri" panose="020F0502020204030204" pitchFamily="34" charset="0"/>
              </a:rPr>
              <a:t> </a:t>
            </a:r>
            <a:r>
              <a:rPr lang="sl-SI" sz="2400" b="1" dirty="0" err="1" smtClean="0">
                <a:solidFill>
                  <a:srgbClr val="002060"/>
                </a:solidFill>
                <a:latin typeface="Calibri" panose="020F0502020204030204" pitchFamily="34" charset="0"/>
              </a:rPr>
              <a:t>cooperate</a:t>
            </a:r>
            <a:r>
              <a:rPr lang="sl-SI" sz="2400" b="1" dirty="0" smtClean="0">
                <a:solidFill>
                  <a:srgbClr val="002060"/>
                </a:solidFill>
                <a:latin typeface="Calibri" panose="020F0502020204030204" pitchFamily="34" charset="0"/>
              </a:rPr>
              <a:t> </a:t>
            </a:r>
            <a:r>
              <a:rPr lang="sl-SI" sz="2400" b="1" dirty="0" err="1" smtClean="0">
                <a:solidFill>
                  <a:srgbClr val="002060"/>
                </a:solidFill>
                <a:latin typeface="Calibri" panose="020F0502020204030204" pitchFamily="34" charset="0"/>
              </a:rPr>
              <a:t>with</a:t>
            </a:r>
            <a:r>
              <a:rPr lang="sl-SI" sz="2400" b="1" dirty="0" smtClean="0">
                <a:solidFill>
                  <a:srgbClr val="002060"/>
                </a:solidFill>
                <a:latin typeface="Calibri" panose="020F0502020204030204" pitchFamily="34" charset="0"/>
              </a:rPr>
              <a:t> </a:t>
            </a:r>
            <a:r>
              <a:rPr lang="sl-SI" sz="2400" b="1" dirty="0" err="1" smtClean="0">
                <a:solidFill>
                  <a:srgbClr val="002060"/>
                </a:solidFill>
                <a:latin typeface="Calibri" panose="020F0502020204030204" pitchFamily="34" charset="0"/>
              </a:rPr>
              <a:t>other</a:t>
            </a:r>
            <a:r>
              <a:rPr lang="sl-SI" sz="2400" b="1" dirty="0" smtClean="0">
                <a:solidFill>
                  <a:srgbClr val="002060"/>
                </a:solidFill>
                <a:latin typeface="Calibri" panose="020F0502020204030204" pitchFamily="34" charset="0"/>
              </a:rPr>
              <a:t> </a:t>
            </a:r>
            <a:r>
              <a:rPr lang="sl-SI" sz="2400" b="1" dirty="0" err="1" smtClean="0">
                <a:solidFill>
                  <a:srgbClr val="002060"/>
                </a:solidFill>
                <a:latin typeface="Calibri" panose="020F0502020204030204" pitchFamily="34" charset="0"/>
              </a:rPr>
              <a:t>professionals</a:t>
            </a:r>
            <a:r>
              <a:rPr lang="sl-SI" sz="2400" b="1" dirty="0" smtClean="0">
                <a:solidFill>
                  <a:srgbClr val="002060"/>
                </a:solidFill>
                <a:latin typeface="Calibri" panose="020F0502020204030204" pitchFamily="34" charset="0"/>
              </a:rPr>
              <a:t> </a:t>
            </a:r>
            <a:r>
              <a:rPr lang="sl-SI" sz="2400" b="1" dirty="0" err="1" smtClean="0">
                <a:solidFill>
                  <a:srgbClr val="002060"/>
                </a:solidFill>
                <a:latin typeface="Calibri" panose="020F0502020204030204" pitchFamily="34" charset="0"/>
              </a:rPr>
              <a:t>who</a:t>
            </a:r>
            <a:r>
              <a:rPr lang="sl-SI" sz="2400" b="1" dirty="0" smtClean="0">
                <a:solidFill>
                  <a:srgbClr val="002060"/>
                </a:solidFill>
                <a:latin typeface="Calibri" panose="020F0502020204030204" pitchFamily="34" charset="0"/>
              </a:rPr>
              <a:t> </a:t>
            </a:r>
            <a:r>
              <a:rPr lang="sl-SI" sz="2400" b="1" dirty="0" err="1" smtClean="0">
                <a:solidFill>
                  <a:srgbClr val="002060"/>
                </a:solidFill>
                <a:latin typeface="Calibri" panose="020F0502020204030204" pitchFamily="34" charset="0"/>
              </a:rPr>
              <a:t>work</a:t>
            </a:r>
            <a:r>
              <a:rPr lang="sl-SI" sz="2400" b="1" dirty="0" smtClean="0">
                <a:solidFill>
                  <a:srgbClr val="002060"/>
                </a:solidFill>
                <a:latin typeface="Calibri" panose="020F0502020204030204" pitchFamily="34" charset="0"/>
              </a:rPr>
              <a:t> </a:t>
            </a:r>
            <a:r>
              <a:rPr lang="sl-SI" sz="2400" b="1" dirty="0" err="1" smtClean="0">
                <a:solidFill>
                  <a:srgbClr val="002060"/>
                </a:solidFill>
                <a:latin typeface="Calibri" panose="020F0502020204030204" pitchFamily="34" charset="0"/>
              </a:rPr>
              <a:t>with</a:t>
            </a:r>
            <a:r>
              <a:rPr lang="sl-SI" sz="2400" b="1" dirty="0" smtClean="0">
                <a:solidFill>
                  <a:srgbClr val="002060"/>
                </a:solidFill>
                <a:latin typeface="Calibri" panose="020F0502020204030204" pitchFamily="34" charset="0"/>
              </a:rPr>
              <a:t> </a:t>
            </a:r>
            <a:r>
              <a:rPr lang="sl-SI" sz="2400" b="1" dirty="0" err="1" smtClean="0">
                <a:solidFill>
                  <a:srgbClr val="002060"/>
                </a:solidFill>
                <a:latin typeface="Calibri" panose="020F0502020204030204" pitchFamily="34" charset="0"/>
              </a:rPr>
              <a:t>children</a:t>
            </a:r>
            <a:endParaRPr lang="sl-SI" sz="2400" b="1" dirty="0" smtClean="0">
              <a:solidFill>
                <a:srgbClr val="002060"/>
              </a:solidFill>
              <a:latin typeface="Calibri" panose="020F0502020204030204" pitchFamily="34" charset="0"/>
            </a:endParaRPr>
          </a:p>
          <a:p>
            <a:r>
              <a:rPr lang="sl-SI" sz="2400" b="1" dirty="0" smtClean="0">
                <a:solidFill>
                  <a:srgbClr val="002060"/>
                </a:solidFill>
                <a:latin typeface="Calibri" panose="020F0502020204030204" pitchFamily="34" charset="0"/>
              </a:rPr>
              <a:t> </a:t>
            </a:r>
            <a:r>
              <a:rPr lang="sl-SI" sz="2400" b="1" dirty="0" err="1" smtClean="0">
                <a:solidFill>
                  <a:srgbClr val="002060"/>
                </a:solidFill>
                <a:latin typeface="Calibri" panose="020F0502020204030204" pitchFamily="34" charset="0"/>
              </a:rPr>
              <a:t>Programme</a:t>
            </a:r>
            <a:r>
              <a:rPr lang="sl-SI" sz="2400" b="1" dirty="0" smtClean="0">
                <a:solidFill>
                  <a:srgbClr val="002060"/>
                </a:solidFill>
                <a:latin typeface="Calibri" panose="020F0502020204030204" pitchFamily="34" charset="0"/>
              </a:rPr>
              <a:t> </a:t>
            </a:r>
            <a:r>
              <a:rPr lang="sl-SI" sz="2400" b="1" dirty="0" err="1" smtClean="0">
                <a:solidFill>
                  <a:srgbClr val="002060"/>
                </a:solidFill>
                <a:latin typeface="Calibri" panose="020F0502020204030204" pitchFamily="34" charset="0"/>
              </a:rPr>
              <a:t>for</a:t>
            </a:r>
            <a:r>
              <a:rPr lang="sl-SI" sz="2400" b="1" dirty="0" smtClean="0">
                <a:solidFill>
                  <a:srgbClr val="002060"/>
                </a:solidFill>
                <a:latin typeface="Calibri" panose="020F0502020204030204" pitchFamily="34" charset="0"/>
              </a:rPr>
              <a:t> </a:t>
            </a:r>
            <a:r>
              <a:rPr lang="sl-SI" sz="2400" b="1" dirty="0" err="1" smtClean="0">
                <a:solidFill>
                  <a:srgbClr val="002060"/>
                </a:solidFill>
                <a:latin typeface="Calibri" panose="020F0502020204030204" pitchFamily="34" charset="0"/>
              </a:rPr>
              <a:t>school</a:t>
            </a:r>
            <a:r>
              <a:rPr lang="sl-SI" sz="2400" b="1" dirty="0" smtClean="0">
                <a:solidFill>
                  <a:srgbClr val="002060"/>
                </a:solidFill>
                <a:latin typeface="Calibri" panose="020F0502020204030204" pitchFamily="34" charset="0"/>
              </a:rPr>
              <a:t> </a:t>
            </a:r>
            <a:r>
              <a:rPr lang="sl-SI" sz="2400" b="1" dirty="0" err="1" smtClean="0">
                <a:solidFill>
                  <a:srgbClr val="002060"/>
                </a:solidFill>
                <a:latin typeface="Calibri" panose="020F0502020204030204" pitchFamily="34" charset="0"/>
              </a:rPr>
              <a:t>dropouts</a:t>
            </a:r>
            <a:r>
              <a:rPr lang="sl-SI" sz="2400" b="1" dirty="0" smtClean="0">
                <a:solidFill>
                  <a:srgbClr val="002060"/>
                </a:solidFill>
                <a:latin typeface="Calibri" panose="020F0502020204030204" pitchFamily="34" charset="0"/>
              </a:rPr>
              <a:t> to </a:t>
            </a:r>
            <a:r>
              <a:rPr lang="sl-SI" sz="2400" b="1" dirty="0" err="1" smtClean="0">
                <a:solidFill>
                  <a:srgbClr val="002060"/>
                </a:solidFill>
                <a:latin typeface="Calibri" panose="020F0502020204030204" pitchFamily="34" charset="0"/>
              </a:rPr>
              <a:t>increase</a:t>
            </a:r>
            <a:r>
              <a:rPr lang="sl-SI" sz="2400" b="1" dirty="0" smtClean="0">
                <a:solidFill>
                  <a:srgbClr val="002060"/>
                </a:solidFill>
                <a:latin typeface="Calibri" panose="020F0502020204030204" pitchFamily="34" charset="0"/>
              </a:rPr>
              <a:t> </a:t>
            </a:r>
            <a:r>
              <a:rPr lang="sl-SI" sz="2400" b="1" dirty="0" err="1" smtClean="0">
                <a:solidFill>
                  <a:srgbClr val="002060"/>
                </a:solidFill>
                <a:latin typeface="Calibri" panose="020F0502020204030204" pitchFamily="34" charset="0"/>
              </a:rPr>
              <a:t>the</a:t>
            </a:r>
            <a:r>
              <a:rPr lang="sl-SI" sz="2400" b="1" dirty="0" smtClean="0">
                <a:solidFill>
                  <a:srgbClr val="002060"/>
                </a:solidFill>
                <a:latin typeface="Calibri" panose="020F0502020204030204" pitchFamily="34" charset="0"/>
              </a:rPr>
              <a:t> </a:t>
            </a:r>
            <a:r>
              <a:rPr lang="sl-SI" sz="2400" b="1" dirty="0" err="1" smtClean="0">
                <a:solidFill>
                  <a:srgbClr val="002060"/>
                </a:solidFill>
                <a:latin typeface="Calibri" panose="020F0502020204030204" pitchFamily="34" charset="0"/>
              </a:rPr>
              <a:t>coverage</a:t>
            </a:r>
            <a:r>
              <a:rPr lang="sl-SI" sz="2400" b="1" dirty="0" smtClean="0">
                <a:solidFill>
                  <a:srgbClr val="002060"/>
                </a:solidFill>
                <a:latin typeface="Calibri" panose="020F0502020204030204" pitchFamily="34" charset="0"/>
              </a:rPr>
              <a:t> </a:t>
            </a:r>
            <a:r>
              <a:rPr lang="sl-SI" sz="2400" b="1" dirty="0" err="1" smtClean="0">
                <a:solidFill>
                  <a:srgbClr val="002060"/>
                </a:solidFill>
                <a:latin typeface="Calibri" panose="020F0502020204030204" pitchFamily="34" charset="0"/>
              </a:rPr>
              <a:t>for</a:t>
            </a:r>
            <a:r>
              <a:rPr lang="sl-SI" sz="2400" b="1" dirty="0" smtClean="0">
                <a:solidFill>
                  <a:srgbClr val="002060"/>
                </a:solidFill>
                <a:latin typeface="Calibri" panose="020F0502020204030204" pitchFamily="34" charset="0"/>
              </a:rPr>
              <a:t> </a:t>
            </a:r>
            <a:r>
              <a:rPr lang="sl-SI" sz="2400" b="1" dirty="0" err="1" smtClean="0">
                <a:solidFill>
                  <a:srgbClr val="002060"/>
                </a:solidFill>
                <a:latin typeface="Calibri" panose="020F0502020204030204" pitchFamily="34" charset="0"/>
              </a:rPr>
              <a:t>target</a:t>
            </a:r>
            <a:r>
              <a:rPr lang="sl-SI" sz="2400" b="1" dirty="0" smtClean="0">
                <a:solidFill>
                  <a:srgbClr val="002060"/>
                </a:solidFill>
                <a:latin typeface="Calibri" panose="020F0502020204030204" pitchFamily="34" charset="0"/>
              </a:rPr>
              <a:t> </a:t>
            </a:r>
            <a:r>
              <a:rPr lang="sl-SI" sz="2400" b="1" dirty="0" err="1" smtClean="0">
                <a:solidFill>
                  <a:srgbClr val="002060"/>
                </a:solidFill>
                <a:latin typeface="Calibri" panose="020F0502020204030204" pitchFamily="34" charset="0"/>
              </a:rPr>
              <a:t>population</a:t>
            </a:r>
            <a:r>
              <a:rPr lang="sl-SI" sz="2400" b="1" dirty="0" smtClean="0">
                <a:solidFill>
                  <a:srgbClr val="002060"/>
                </a:solidFill>
                <a:latin typeface="Calibri" panose="020F0502020204030204" pitchFamily="34" charset="0"/>
              </a:rPr>
              <a:t>. </a:t>
            </a:r>
          </a:p>
          <a:p>
            <a:endParaRPr lang="sl-SI" sz="2400" b="1" dirty="0" smtClean="0">
              <a:solidFill>
                <a:srgbClr val="002060"/>
              </a:solidFill>
              <a:latin typeface="Calibri" panose="020F0502020204030204" pitchFamily="34" charset="0"/>
            </a:endParaRPr>
          </a:p>
        </p:txBody>
      </p:sp>
    </p:spTree>
    <p:extLst>
      <p:ext uri="{BB962C8B-B14F-4D97-AF65-F5344CB8AC3E}">
        <p14:creationId xmlns:p14="http://schemas.microsoft.com/office/powerpoint/2010/main" val="35919093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036" y="199010"/>
            <a:ext cx="8136904" cy="1069389"/>
          </a:xfrm>
        </p:spPr>
        <p:txBody>
          <a:bodyPr>
            <a:noAutofit/>
          </a:bodyPr>
          <a:lstStyle/>
          <a:p>
            <a:pPr algn="l"/>
            <a:r>
              <a:rPr lang="sl-SI" sz="2400" b="1" dirty="0" err="1" smtClean="0">
                <a:solidFill>
                  <a:srgbClr val="0070C0"/>
                </a:solidFill>
              </a:rPr>
              <a:t>Current</a:t>
            </a:r>
            <a:r>
              <a:rPr lang="sl-SI" sz="2400" b="1" dirty="0" smtClean="0">
                <a:solidFill>
                  <a:srgbClr val="0070C0"/>
                </a:solidFill>
              </a:rPr>
              <a:t> preventive </a:t>
            </a:r>
            <a:r>
              <a:rPr lang="sl-SI" sz="2400" b="1" dirty="0" err="1">
                <a:solidFill>
                  <a:srgbClr val="0070C0"/>
                </a:solidFill>
              </a:rPr>
              <a:t>h</a:t>
            </a:r>
            <a:r>
              <a:rPr lang="sl-SI" sz="2400" b="1" dirty="0" err="1" smtClean="0">
                <a:solidFill>
                  <a:srgbClr val="0070C0"/>
                </a:solidFill>
              </a:rPr>
              <a:t>ealth</a:t>
            </a:r>
            <a:r>
              <a:rPr lang="sl-SI" sz="2400" b="1" dirty="0" smtClean="0">
                <a:solidFill>
                  <a:srgbClr val="0070C0"/>
                </a:solidFill>
              </a:rPr>
              <a:t> </a:t>
            </a:r>
            <a:r>
              <a:rPr lang="sl-SI" sz="2400" b="1" dirty="0" err="1" smtClean="0">
                <a:solidFill>
                  <a:srgbClr val="0070C0"/>
                </a:solidFill>
              </a:rPr>
              <a:t>care</a:t>
            </a:r>
            <a:r>
              <a:rPr lang="sl-SI" sz="2400" b="1" dirty="0" smtClean="0">
                <a:solidFill>
                  <a:srgbClr val="0070C0"/>
                </a:solidFill>
              </a:rPr>
              <a:t> </a:t>
            </a:r>
            <a:r>
              <a:rPr lang="sl-SI" sz="2400" b="1" dirty="0" err="1" smtClean="0">
                <a:solidFill>
                  <a:srgbClr val="0070C0"/>
                </a:solidFill>
              </a:rPr>
              <a:t>programmes</a:t>
            </a:r>
            <a:r>
              <a:rPr lang="sl-SI" sz="2400" b="1" dirty="0" smtClean="0">
                <a:solidFill>
                  <a:srgbClr val="0070C0"/>
                </a:solidFill>
              </a:rPr>
              <a:t> at </a:t>
            </a:r>
            <a:r>
              <a:rPr lang="sl-SI" sz="2400" b="1" dirty="0" err="1" smtClean="0">
                <a:solidFill>
                  <a:srgbClr val="0070C0"/>
                </a:solidFill>
              </a:rPr>
              <a:t>primary</a:t>
            </a:r>
            <a:r>
              <a:rPr lang="sl-SI" sz="2400" b="1" dirty="0" smtClean="0">
                <a:solidFill>
                  <a:srgbClr val="0070C0"/>
                </a:solidFill>
              </a:rPr>
              <a:t> </a:t>
            </a:r>
            <a:r>
              <a:rPr lang="sl-SI" sz="2400" b="1" dirty="0" err="1" smtClean="0">
                <a:solidFill>
                  <a:srgbClr val="0070C0"/>
                </a:solidFill>
              </a:rPr>
              <a:t>level</a:t>
            </a:r>
            <a:r>
              <a:rPr lang="sl-SI" sz="2400" b="1" dirty="0" smtClean="0">
                <a:solidFill>
                  <a:srgbClr val="0070C0"/>
                </a:solidFill>
              </a:rPr>
              <a:t> in </a:t>
            </a:r>
            <a:r>
              <a:rPr lang="sl-SI" sz="2400" b="1" dirty="0" err="1" smtClean="0">
                <a:solidFill>
                  <a:srgbClr val="0070C0"/>
                </a:solidFill>
              </a:rPr>
              <a:t>Slovenia</a:t>
            </a:r>
            <a:r>
              <a:rPr lang="sl-SI" sz="2400" b="1" dirty="0" smtClean="0">
                <a:solidFill>
                  <a:srgbClr val="0070C0"/>
                </a:solidFill>
              </a:rPr>
              <a:t> (</a:t>
            </a:r>
            <a:r>
              <a:rPr lang="sl-SI" sz="2400" b="1" dirty="0" err="1" smtClean="0">
                <a:solidFill>
                  <a:srgbClr val="0070C0"/>
                </a:solidFill>
              </a:rPr>
              <a:t>financed</a:t>
            </a:r>
            <a:r>
              <a:rPr lang="sl-SI" sz="2400" b="1" dirty="0" smtClean="0">
                <a:solidFill>
                  <a:srgbClr val="0070C0"/>
                </a:solidFill>
              </a:rPr>
              <a:t> </a:t>
            </a:r>
            <a:r>
              <a:rPr lang="sl-SI" sz="2400" b="1" dirty="0" err="1" smtClean="0">
                <a:solidFill>
                  <a:srgbClr val="0070C0"/>
                </a:solidFill>
              </a:rPr>
              <a:t>by</a:t>
            </a:r>
            <a:r>
              <a:rPr lang="sl-SI" sz="2400" b="1" dirty="0" smtClean="0">
                <a:solidFill>
                  <a:srgbClr val="0070C0"/>
                </a:solidFill>
              </a:rPr>
              <a:t> </a:t>
            </a:r>
            <a:r>
              <a:rPr lang="sl-SI" sz="2400" b="1" dirty="0" err="1" smtClean="0">
                <a:solidFill>
                  <a:srgbClr val="0070C0"/>
                </a:solidFill>
              </a:rPr>
              <a:t>obligatory</a:t>
            </a:r>
            <a:r>
              <a:rPr lang="sl-SI" sz="2400" b="1" dirty="0" smtClean="0">
                <a:solidFill>
                  <a:srgbClr val="0070C0"/>
                </a:solidFill>
              </a:rPr>
              <a:t> </a:t>
            </a:r>
            <a:r>
              <a:rPr lang="sl-SI" sz="2400" b="1" dirty="0" err="1" smtClean="0">
                <a:solidFill>
                  <a:srgbClr val="0070C0"/>
                </a:solidFill>
              </a:rPr>
              <a:t>insurance</a:t>
            </a:r>
            <a:r>
              <a:rPr lang="sl-SI" sz="2400" b="1" dirty="0" smtClean="0">
                <a:solidFill>
                  <a:srgbClr val="0070C0"/>
                </a:solidFill>
              </a:rPr>
              <a:t> </a:t>
            </a:r>
            <a:r>
              <a:rPr lang="sl-SI" sz="2400" b="1" dirty="0" err="1" smtClean="0">
                <a:solidFill>
                  <a:srgbClr val="0070C0"/>
                </a:solidFill>
              </a:rPr>
              <a:t>scheme</a:t>
            </a:r>
            <a:r>
              <a:rPr lang="sl-SI" sz="2400" b="1" dirty="0" smtClean="0">
                <a:solidFill>
                  <a:srgbClr val="0070C0"/>
                </a:solidFill>
              </a:rPr>
              <a:t>)</a:t>
            </a:r>
            <a:endParaRPr lang="sl-SI" sz="2400" b="1" dirty="0">
              <a:solidFill>
                <a:srgbClr val="0070C0"/>
              </a:solidFill>
            </a:endParaRPr>
          </a:p>
        </p:txBody>
      </p:sp>
      <p:sp>
        <p:nvSpPr>
          <p:cNvPr id="3" name="Content Placeholder 2"/>
          <p:cNvSpPr>
            <a:spLocks noGrp="1"/>
          </p:cNvSpPr>
          <p:nvPr>
            <p:ph idx="1"/>
          </p:nvPr>
        </p:nvSpPr>
        <p:spPr>
          <a:xfrm>
            <a:off x="0" y="1394277"/>
            <a:ext cx="8784976" cy="4819996"/>
          </a:xfrm>
        </p:spPr>
        <p:txBody>
          <a:bodyPr>
            <a:noAutofit/>
          </a:bodyPr>
          <a:lstStyle/>
          <a:p>
            <a:pPr marL="0" indent="0">
              <a:spcBef>
                <a:spcPts val="1000"/>
              </a:spcBef>
              <a:buNone/>
            </a:pPr>
            <a:r>
              <a:rPr lang="sl-SI" sz="2000" dirty="0" smtClean="0">
                <a:effectLst/>
                <a:latin typeface="+mj-lt"/>
              </a:rPr>
              <a:t>   </a:t>
            </a:r>
            <a:r>
              <a:rPr lang="sl-SI" dirty="0" err="1" smtClean="0">
                <a:effectLst/>
                <a:latin typeface="+mj-lt"/>
              </a:rPr>
              <a:t>Defined</a:t>
            </a:r>
            <a:r>
              <a:rPr lang="sl-SI" dirty="0" smtClean="0">
                <a:effectLst/>
                <a:latin typeface="+mj-lt"/>
              </a:rPr>
              <a:t> </a:t>
            </a:r>
            <a:r>
              <a:rPr lang="sl-SI" dirty="0" err="1" smtClean="0">
                <a:effectLst/>
                <a:latin typeface="+mj-lt"/>
              </a:rPr>
              <a:t>by</a:t>
            </a:r>
            <a:r>
              <a:rPr lang="sl-SI" dirty="0" smtClean="0">
                <a:effectLst/>
                <a:latin typeface="+mj-lt"/>
              </a:rPr>
              <a:t> </a:t>
            </a:r>
            <a:r>
              <a:rPr lang="sl-SI" dirty="0" err="1" smtClean="0">
                <a:effectLst/>
                <a:latin typeface="+mj-lt"/>
              </a:rPr>
              <a:t>the</a:t>
            </a:r>
            <a:r>
              <a:rPr lang="sl-SI" dirty="0" smtClean="0">
                <a:effectLst/>
                <a:latin typeface="+mj-lt"/>
              </a:rPr>
              <a:t> </a:t>
            </a:r>
            <a:r>
              <a:rPr lang="en-US" dirty="0" smtClean="0">
                <a:effectLst/>
                <a:latin typeface="+mj-lt"/>
              </a:rPr>
              <a:t>Rules on preventive health care at the primary level</a:t>
            </a:r>
            <a:r>
              <a:rPr lang="sl-SI" dirty="0" smtClean="0">
                <a:effectLst/>
                <a:latin typeface="+mj-lt"/>
              </a:rPr>
              <a:t> </a:t>
            </a:r>
            <a:r>
              <a:rPr lang="sl-SI" dirty="0">
                <a:latin typeface="+mj-lt"/>
              </a:rPr>
              <a:t> </a:t>
            </a:r>
            <a:r>
              <a:rPr lang="sl-SI" dirty="0" smtClean="0">
                <a:latin typeface="+mj-lt"/>
              </a:rPr>
              <a:t>                  </a:t>
            </a:r>
          </a:p>
          <a:p>
            <a:pPr marL="0" indent="0">
              <a:spcBef>
                <a:spcPts val="1000"/>
              </a:spcBef>
              <a:buNone/>
            </a:pPr>
            <a:r>
              <a:rPr lang="sl-SI" b="1" dirty="0">
                <a:effectLst/>
                <a:latin typeface="+mj-lt"/>
              </a:rPr>
              <a:t> </a:t>
            </a:r>
            <a:r>
              <a:rPr lang="sl-SI" b="1" dirty="0" smtClean="0">
                <a:effectLst/>
                <a:latin typeface="+mj-lt"/>
              </a:rPr>
              <a:t>   (</a:t>
            </a:r>
            <a:r>
              <a:rPr lang="sl-SI" dirty="0" err="1" smtClean="0">
                <a:effectLst/>
                <a:latin typeface="+mj-lt"/>
              </a:rPr>
              <a:t>Official</a:t>
            </a:r>
            <a:r>
              <a:rPr lang="sl-SI" dirty="0" smtClean="0">
                <a:effectLst/>
                <a:latin typeface="+mj-lt"/>
              </a:rPr>
              <a:t> </a:t>
            </a:r>
            <a:r>
              <a:rPr lang="sl-SI" dirty="0" err="1" smtClean="0">
                <a:effectLst/>
                <a:latin typeface="+mj-lt"/>
              </a:rPr>
              <a:t>Gazette</a:t>
            </a:r>
            <a:r>
              <a:rPr lang="sl-SI" dirty="0" smtClean="0">
                <a:effectLst/>
                <a:latin typeface="+mj-lt"/>
              </a:rPr>
              <a:t>, </a:t>
            </a:r>
            <a:r>
              <a:rPr lang="sl-SI" b="0" dirty="0" smtClean="0">
                <a:effectLst/>
                <a:latin typeface="+mj-lt"/>
              </a:rPr>
              <a:t>No. </a:t>
            </a:r>
            <a:r>
              <a:rPr lang="sl-SI" b="0" dirty="0" smtClean="0">
                <a:effectLst/>
                <a:latin typeface="+mj-lt"/>
                <a:hlinkClick r:id="rId3"/>
              </a:rPr>
              <a:t>19/1998</a:t>
            </a:r>
            <a:r>
              <a:rPr lang="sl-SI" dirty="0" smtClean="0">
                <a:effectLst/>
                <a:latin typeface="+mj-lt"/>
              </a:rPr>
              <a:t> ):</a:t>
            </a:r>
          </a:p>
          <a:p>
            <a:pPr lvl="1">
              <a:spcBef>
                <a:spcPts val="1000"/>
              </a:spcBef>
              <a:buFont typeface="Arial" pitchFamily="34" charset="0"/>
              <a:buChar char="•"/>
            </a:pPr>
            <a:r>
              <a:rPr lang="sl-SI" sz="1800" dirty="0" err="1" smtClean="0">
                <a:latin typeface="+mj-lt"/>
              </a:rPr>
              <a:t>Children</a:t>
            </a:r>
            <a:r>
              <a:rPr lang="sl-SI" sz="1800" dirty="0" smtClean="0">
                <a:latin typeface="+mj-lt"/>
              </a:rPr>
              <a:t> </a:t>
            </a:r>
            <a:r>
              <a:rPr lang="sl-SI" sz="1800" dirty="0" err="1" smtClean="0">
                <a:latin typeface="+mj-lt"/>
              </a:rPr>
              <a:t>and</a:t>
            </a:r>
            <a:r>
              <a:rPr lang="sl-SI" sz="1800" dirty="0" smtClean="0">
                <a:latin typeface="+mj-lt"/>
              </a:rPr>
              <a:t> </a:t>
            </a:r>
            <a:r>
              <a:rPr lang="sl-SI" sz="1800" dirty="0" err="1" smtClean="0">
                <a:latin typeface="+mj-lt"/>
              </a:rPr>
              <a:t>youth</a:t>
            </a:r>
            <a:r>
              <a:rPr lang="sl-SI" sz="1800" dirty="0" smtClean="0">
                <a:latin typeface="+mj-lt"/>
              </a:rPr>
              <a:t> preventive </a:t>
            </a:r>
            <a:r>
              <a:rPr lang="sl-SI" sz="1800" dirty="0" err="1" smtClean="0">
                <a:latin typeface="+mj-lt"/>
              </a:rPr>
              <a:t>healthcare</a:t>
            </a:r>
            <a:r>
              <a:rPr lang="sl-SI" sz="1800" dirty="0" smtClean="0">
                <a:latin typeface="+mj-lt"/>
              </a:rPr>
              <a:t> at </a:t>
            </a:r>
            <a:r>
              <a:rPr lang="sl-SI" sz="1800" dirty="0" err="1" smtClean="0">
                <a:latin typeface="+mj-lt"/>
              </a:rPr>
              <a:t>primary</a:t>
            </a:r>
            <a:r>
              <a:rPr lang="sl-SI" sz="1800" dirty="0" smtClean="0">
                <a:latin typeface="+mj-lt"/>
              </a:rPr>
              <a:t> </a:t>
            </a:r>
            <a:r>
              <a:rPr lang="sl-SI" sz="1800" dirty="0" err="1" smtClean="0">
                <a:latin typeface="+mj-lt"/>
              </a:rPr>
              <a:t>level</a:t>
            </a:r>
            <a:r>
              <a:rPr lang="sl-SI" sz="1800" dirty="0" smtClean="0">
                <a:latin typeface="+mj-lt"/>
              </a:rPr>
              <a:t> </a:t>
            </a:r>
          </a:p>
          <a:p>
            <a:pPr lvl="1">
              <a:spcBef>
                <a:spcPts val="1000"/>
              </a:spcBef>
              <a:buFont typeface="Arial" pitchFamily="34" charset="0"/>
              <a:buChar char="•"/>
            </a:pPr>
            <a:r>
              <a:rPr lang="sl-SI" sz="1800" dirty="0" err="1" smtClean="0">
                <a:latin typeface="+mj-lt"/>
              </a:rPr>
              <a:t>Newborn</a:t>
            </a:r>
            <a:r>
              <a:rPr lang="sl-SI" sz="1800" dirty="0" smtClean="0">
                <a:latin typeface="+mj-lt"/>
              </a:rPr>
              <a:t> preventive </a:t>
            </a:r>
            <a:r>
              <a:rPr lang="sl-SI" sz="1800" dirty="0" err="1" smtClean="0">
                <a:latin typeface="+mj-lt"/>
              </a:rPr>
              <a:t>healthcare</a:t>
            </a:r>
            <a:r>
              <a:rPr lang="sl-SI" sz="1800" dirty="0" smtClean="0">
                <a:latin typeface="+mj-lt"/>
              </a:rPr>
              <a:t> </a:t>
            </a:r>
            <a:r>
              <a:rPr lang="sl-SI" sz="1800" dirty="0" err="1" smtClean="0">
                <a:latin typeface="+mj-lt"/>
              </a:rPr>
              <a:t>programme</a:t>
            </a:r>
            <a:r>
              <a:rPr lang="sl-SI" sz="1800" dirty="0" smtClean="0">
                <a:latin typeface="+mj-lt"/>
              </a:rPr>
              <a:t> at </a:t>
            </a:r>
            <a:r>
              <a:rPr lang="sl-SI" sz="1800" dirty="0" err="1" smtClean="0">
                <a:latin typeface="+mj-lt"/>
              </a:rPr>
              <a:t>the</a:t>
            </a:r>
            <a:r>
              <a:rPr lang="sl-SI" sz="1800" dirty="0" smtClean="0">
                <a:latin typeface="+mj-lt"/>
              </a:rPr>
              <a:t> </a:t>
            </a:r>
            <a:r>
              <a:rPr lang="sl-SI" sz="1800" dirty="0" err="1" smtClean="0">
                <a:latin typeface="+mj-lt"/>
              </a:rPr>
              <a:t>maternity</a:t>
            </a:r>
            <a:r>
              <a:rPr lang="sl-SI" sz="1800" dirty="0" smtClean="0">
                <a:latin typeface="+mj-lt"/>
              </a:rPr>
              <a:t> </a:t>
            </a:r>
            <a:r>
              <a:rPr lang="sl-SI" sz="1800" dirty="0" err="1" smtClean="0">
                <a:latin typeface="+mj-lt"/>
              </a:rPr>
              <a:t>hospital</a:t>
            </a:r>
            <a:r>
              <a:rPr lang="sl-SI" sz="1800" dirty="0" err="1">
                <a:latin typeface="+mj-lt"/>
              </a:rPr>
              <a:t>s</a:t>
            </a:r>
            <a:endParaRPr lang="sl-SI" sz="1800" dirty="0" smtClean="0">
              <a:latin typeface="+mj-lt"/>
            </a:endParaRPr>
          </a:p>
          <a:p>
            <a:pPr lvl="1">
              <a:spcBef>
                <a:spcPts val="1000"/>
              </a:spcBef>
              <a:buFont typeface="Arial" pitchFamily="34" charset="0"/>
              <a:buChar char="•"/>
            </a:pPr>
            <a:r>
              <a:rPr lang="sl-SI" sz="1800" dirty="0" err="1" smtClean="0">
                <a:latin typeface="+mj-lt"/>
              </a:rPr>
              <a:t>Adult</a:t>
            </a:r>
            <a:r>
              <a:rPr lang="sl-SI" sz="1800" dirty="0" smtClean="0">
                <a:latin typeface="+mj-lt"/>
              </a:rPr>
              <a:t> preventive h</a:t>
            </a:r>
            <a:r>
              <a:rPr lang="en-US" sz="1800" dirty="0" err="1" smtClean="0">
                <a:latin typeface="+mj-lt"/>
              </a:rPr>
              <a:t>ealthcare</a:t>
            </a:r>
            <a:r>
              <a:rPr lang="sl-SI" sz="1800" dirty="0" smtClean="0">
                <a:latin typeface="+mj-lt"/>
              </a:rPr>
              <a:t> at </a:t>
            </a:r>
            <a:r>
              <a:rPr lang="sl-SI" sz="1800" dirty="0" err="1" smtClean="0">
                <a:latin typeface="+mj-lt"/>
              </a:rPr>
              <a:t>primary</a:t>
            </a:r>
            <a:r>
              <a:rPr lang="sl-SI" sz="1800" dirty="0" smtClean="0">
                <a:latin typeface="+mj-lt"/>
              </a:rPr>
              <a:t> </a:t>
            </a:r>
            <a:r>
              <a:rPr lang="sl-SI" sz="1800" dirty="0" err="1" smtClean="0">
                <a:latin typeface="+mj-lt"/>
              </a:rPr>
              <a:t>healthcare</a:t>
            </a:r>
            <a:r>
              <a:rPr lang="sl-SI" sz="1800" dirty="0" smtClean="0">
                <a:latin typeface="+mj-lt"/>
              </a:rPr>
              <a:t>, </a:t>
            </a:r>
            <a:r>
              <a:rPr lang="sl-SI" sz="1800" dirty="0" err="1" smtClean="0">
                <a:latin typeface="+mj-lt"/>
              </a:rPr>
              <a:t>National</a:t>
            </a:r>
            <a:r>
              <a:rPr lang="sl-SI" sz="1800" dirty="0" smtClean="0">
                <a:latin typeface="+mj-lt"/>
              </a:rPr>
              <a:t> </a:t>
            </a:r>
            <a:r>
              <a:rPr lang="sl-SI" sz="1800" dirty="0" err="1" smtClean="0">
                <a:latin typeface="+mj-lt"/>
              </a:rPr>
              <a:t>programme</a:t>
            </a:r>
            <a:r>
              <a:rPr lang="sl-SI" sz="1800" dirty="0" smtClean="0">
                <a:latin typeface="+mj-lt"/>
              </a:rPr>
              <a:t> on </a:t>
            </a:r>
            <a:r>
              <a:rPr lang="sl-SI" sz="1800" dirty="0" err="1" smtClean="0">
                <a:latin typeface="+mj-lt"/>
              </a:rPr>
              <a:t>primary</a:t>
            </a:r>
            <a:r>
              <a:rPr lang="sl-SI" sz="1800" dirty="0" smtClean="0">
                <a:latin typeface="+mj-lt"/>
              </a:rPr>
              <a:t> </a:t>
            </a:r>
            <a:r>
              <a:rPr lang="sl-SI" sz="1800" dirty="0" err="1" smtClean="0">
                <a:latin typeface="+mj-lt"/>
              </a:rPr>
              <a:t>prevention</a:t>
            </a:r>
            <a:r>
              <a:rPr lang="sl-SI" sz="1800" dirty="0" smtClean="0">
                <a:latin typeface="+mj-lt"/>
              </a:rPr>
              <a:t> </a:t>
            </a:r>
            <a:r>
              <a:rPr lang="sl-SI" sz="1800" dirty="0" err="1" smtClean="0">
                <a:latin typeface="+mj-lt"/>
              </a:rPr>
              <a:t>of</a:t>
            </a:r>
            <a:r>
              <a:rPr lang="sl-SI" sz="1800" dirty="0" smtClean="0">
                <a:latin typeface="+mj-lt"/>
              </a:rPr>
              <a:t> </a:t>
            </a:r>
            <a:r>
              <a:rPr lang="sl-SI" sz="1800" dirty="0" err="1" smtClean="0">
                <a:latin typeface="+mj-lt"/>
              </a:rPr>
              <a:t>cardiovascular</a:t>
            </a:r>
            <a:r>
              <a:rPr lang="sl-SI" sz="1800" dirty="0" smtClean="0">
                <a:latin typeface="+mj-lt"/>
              </a:rPr>
              <a:t> </a:t>
            </a:r>
            <a:r>
              <a:rPr lang="sl-SI" sz="1800" dirty="0" err="1" smtClean="0">
                <a:latin typeface="+mj-lt"/>
              </a:rPr>
              <a:t>diseases</a:t>
            </a:r>
            <a:r>
              <a:rPr lang="sl-SI" sz="1800" dirty="0" smtClean="0">
                <a:latin typeface="+mj-lt"/>
              </a:rPr>
              <a:t> – </a:t>
            </a:r>
            <a:r>
              <a:rPr lang="sl-SI" sz="1800" dirty="0" err="1" smtClean="0">
                <a:latin typeface="+mj-lt"/>
              </a:rPr>
              <a:t>since</a:t>
            </a:r>
            <a:r>
              <a:rPr lang="sl-SI" sz="1800" dirty="0" smtClean="0">
                <a:latin typeface="+mj-lt"/>
              </a:rPr>
              <a:t> 2002, RA – </a:t>
            </a:r>
            <a:r>
              <a:rPr lang="sl-SI" sz="1800" dirty="0" err="1" smtClean="0">
                <a:latin typeface="+mj-lt"/>
              </a:rPr>
              <a:t>since</a:t>
            </a:r>
            <a:r>
              <a:rPr lang="sl-SI" sz="1800" dirty="0" smtClean="0">
                <a:latin typeface="+mj-lt"/>
              </a:rPr>
              <a:t> 2011</a:t>
            </a:r>
          </a:p>
          <a:p>
            <a:pPr lvl="1">
              <a:spcBef>
                <a:spcPts val="1000"/>
              </a:spcBef>
              <a:buFont typeface="Arial" pitchFamily="34" charset="0"/>
              <a:buChar char="•"/>
            </a:pPr>
            <a:r>
              <a:rPr lang="sl-SI" sz="1800" dirty="0" err="1" smtClean="0">
                <a:latin typeface="+mj-lt"/>
              </a:rPr>
              <a:t>Cancer</a:t>
            </a:r>
            <a:r>
              <a:rPr lang="sl-SI" sz="1800" dirty="0" smtClean="0">
                <a:latin typeface="+mj-lt"/>
              </a:rPr>
              <a:t> </a:t>
            </a:r>
            <a:r>
              <a:rPr lang="sl-SI" sz="1800" dirty="0" err="1" smtClean="0">
                <a:latin typeface="+mj-lt"/>
              </a:rPr>
              <a:t>screening</a:t>
            </a:r>
            <a:r>
              <a:rPr lang="sl-SI" sz="1800" dirty="0" smtClean="0">
                <a:latin typeface="+mj-lt"/>
              </a:rPr>
              <a:t> </a:t>
            </a:r>
            <a:r>
              <a:rPr lang="sl-SI" sz="1800" dirty="0" err="1" smtClean="0">
                <a:latin typeface="+mj-lt"/>
              </a:rPr>
              <a:t>programmes</a:t>
            </a:r>
            <a:r>
              <a:rPr lang="sl-SI" sz="1800" dirty="0" smtClean="0">
                <a:latin typeface="+mj-lt"/>
              </a:rPr>
              <a:t>: DORA, ZORA, SVIT</a:t>
            </a:r>
          </a:p>
          <a:p>
            <a:pPr lvl="1">
              <a:spcBef>
                <a:spcPts val="1000"/>
              </a:spcBef>
              <a:buFont typeface="Arial" pitchFamily="34" charset="0"/>
              <a:buChar char="•"/>
            </a:pPr>
            <a:r>
              <a:rPr lang="sl-SI" sz="1800" dirty="0">
                <a:latin typeface="+mj-lt"/>
              </a:rPr>
              <a:t>H</a:t>
            </a:r>
            <a:r>
              <a:rPr lang="sl-SI" sz="1800" dirty="0" smtClean="0">
                <a:latin typeface="+mj-lt"/>
              </a:rPr>
              <a:t>ome </a:t>
            </a:r>
            <a:r>
              <a:rPr lang="sl-SI" sz="1800" dirty="0" err="1" smtClean="0">
                <a:latin typeface="+mj-lt"/>
              </a:rPr>
              <a:t>visiting</a:t>
            </a:r>
            <a:r>
              <a:rPr lang="sl-SI" sz="1800" dirty="0" smtClean="0">
                <a:latin typeface="+mj-lt"/>
              </a:rPr>
              <a:t> </a:t>
            </a:r>
            <a:r>
              <a:rPr lang="sl-SI" sz="1800" dirty="0" err="1" smtClean="0">
                <a:latin typeface="+mj-lt"/>
              </a:rPr>
              <a:t>service</a:t>
            </a:r>
            <a:endParaRPr lang="sl-SI" sz="1800" dirty="0" smtClean="0">
              <a:latin typeface="+mj-lt"/>
            </a:endParaRPr>
          </a:p>
          <a:p>
            <a:pPr lvl="1">
              <a:spcBef>
                <a:spcPts val="1000"/>
              </a:spcBef>
              <a:buFont typeface="Arial" pitchFamily="34" charset="0"/>
              <a:buChar char="•"/>
            </a:pPr>
            <a:r>
              <a:rPr lang="sl-SI" sz="1800" dirty="0" err="1" smtClean="0">
                <a:latin typeface="+mj-lt"/>
              </a:rPr>
              <a:t>Reproductive</a:t>
            </a:r>
            <a:r>
              <a:rPr lang="sl-SI" sz="1800" dirty="0" smtClean="0">
                <a:latin typeface="+mj-lt"/>
              </a:rPr>
              <a:t> preventive </a:t>
            </a:r>
            <a:r>
              <a:rPr lang="sl-SI" sz="1800" dirty="0" err="1" smtClean="0">
                <a:latin typeface="+mj-lt"/>
              </a:rPr>
              <a:t>healthcare</a:t>
            </a:r>
            <a:endParaRPr lang="sl-SI" sz="1800" dirty="0" smtClean="0">
              <a:latin typeface="+mj-lt"/>
            </a:endParaRPr>
          </a:p>
          <a:p>
            <a:pPr lvl="1">
              <a:spcBef>
                <a:spcPts val="1000"/>
              </a:spcBef>
              <a:buFont typeface="Arial" pitchFamily="34" charset="0"/>
              <a:buChar char="•"/>
            </a:pPr>
            <a:r>
              <a:rPr lang="sl-SI" sz="1800" dirty="0" smtClean="0">
                <a:latin typeface="+mj-lt"/>
              </a:rPr>
              <a:t>Oral </a:t>
            </a:r>
            <a:r>
              <a:rPr lang="sl-SI" sz="1800" dirty="0" err="1" smtClean="0">
                <a:latin typeface="+mj-lt"/>
              </a:rPr>
              <a:t>health</a:t>
            </a:r>
            <a:r>
              <a:rPr lang="sl-SI" sz="1800" dirty="0" smtClean="0">
                <a:latin typeface="+mj-lt"/>
              </a:rPr>
              <a:t> preventive </a:t>
            </a:r>
            <a:r>
              <a:rPr lang="sl-SI" sz="1800" dirty="0" err="1" smtClean="0">
                <a:latin typeface="+mj-lt"/>
              </a:rPr>
              <a:t>health</a:t>
            </a:r>
            <a:r>
              <a:rPr lang="sl-SI" sz="1800" dirty="0" smtClean="0">
                <a:latin typeface="+mj-lt"/>
              </a:rPr>
              <a:t> </a:t>
            </a:r>
            <a:r>
              <a:rPr lang="sl-SI" sz="1800" dirty="0" err="1" smtClean="0">
                <a:latin typeface="+mj-lt"/>
              </a:rPr>
              <a:t>care</a:t>
            </a:r>
            <a:r>
              <a:rPr lang="sl-SI" sz="1800" dirty="0" smtClean="0">
                <a:latin typeface="+mj-lt"/>
              </a:rPr>
              <a:t> </a:t>
            </a:r>
          </a:p>
          <a:p>
            <a:pPr lvl="1">
              <a:spcBef>
                <a:spcPts val="1000"/>
              </a:spcBef>
              <a:buFont typeface="Arial" pitchFamily="34" charset="0"/>
              <a:buChar char="•"/>
            </a:pPr>
            <a:r>
              <a:rPr lang="sl-SI" sz="1800" dirty="0" smtClean="0">
                <a:latin typeface="+mj-lt"/>
              </a:rPr>
              <a:t>Preventive </a:t>
            </a:r>
            <a:r>
              <a:rPr lang="sl-SI" sz="1800" dirty="0" err="1" smtClean="0">
                <a:latin typeface="+mj-lt"/>
              </a:rPr>
              <a:t>healthcare</a:t>
            </a:r>
            <a:r>
              <a:rPr lang="sl-SI" sz="1800" dirty="0" smtClean="0">
                <a:latin typeface="+mj-lt"/>
              </a:rPr>
              <a:t> </a:t>
            </a:r>
            <a:r>
              <a:rPr lang="sl-SI" sz="1800" dirty="0" err="1" smtClean="0">
                <a:latin typeface="+mj-lt"/>
              </a:rPr>
              <a:t>for</a:t>
            </a:r>
            <a:r>
              <a:rPr lang="sl-SI" sz="1800" dirty="0" smtClean="0">
                <a:latin typeface="+mj-lt"/>
              </a:rPr>
              <a:t> </a:t>
            </a:r>
            <a:r>
              <a:rPr lang="sl-SI" sz="1800" dirty="0" err="1" smtClean="0">
                <a:latin typeface="+mj-lt"/>
              </a:rPr>
              <a:t>athletes</a:t>
            </a:r>
            <a:endParaRPr lang="sl-SI" sz="1800" dirty="0" smtClean="0">
              <a:latin typeface="+mj-lt"/>
            </a:endParaRPr>
          </a:p>
          <a:p>
            <a:pPr lvl="1">
              <a:spcBef>
                <a:spcPts val="1000"/>
              </a:spcBef>
              <a:buFont typeface="Arial" pitchFamily="34" charset="0"/>
              <a:buChar char="•"/>
            </a:pPr>
            <a:r>
              <a:rPr lang="sl-SI" sz="1800" dirty="0" err="1" smtClean="0">
                <a:latin typeface="+mj-lt"/>
              </a:rPr>
              <a:t>Occupational</a:t>
            </a:r>
            <a:r>
              <a:rPr lang="sl-SI" sz="1800" dirty="0">
                <a:latin typeface="+mj-lt"/>
              </a:rPr>
              <a:t> preventive </a:t>
            </a:r>
            <a:r>
              <a:rPr lang="sl-SI" sz="1800" dirty="0" err="1" smtClean="0">
                <a:latin typeface="+mj-lt"/>
              </a:rPr>
              <a:t>healthcare</a:t>
            </a:r>
            <a:r>
              <a:rPr lang="sl-SI" sz="1800" dirty="0" smtClean="0">
                <a:latin typeface="+mj-lt"/>
              </a:rPr>
              <a:t>.</a:t>
            </a:r>
          </a:p>
        </p:txBody>
      </p:sp>
      <p:cxnSp>
        <p:nvCxnSpPr>
          <p:cNvPr id="5" name="Raven puščični povezovalnik 4"/>
          <p:cNvCxnSpPr/>
          <p:nvPr/>
        </p:nvCxnSpPr>
        <p:spPr>
          <a:xfrm>
            <a:off x="40942" y="2211909"/>
            <a:ext cx="750627" cy="16377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 name="Raven puščični povezovalnik 6"/>
          <p:cNvCxnSpPr/>
          <p:nvPr/>
        </p:nvCxnSpPr>
        <p:spPr>
          <a:xfrm>
            <a:off x="40941" y="2676785"/>
            <a:ext cx="750627" cy="13647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9" name="Raven puščični povezovalnik 8"/>
          <p:cNvCxnSpPr/>
          <p:nvPr/>
        </p:nvCxnSpPr>
        <p:spPr>
          <a:xfrm>
            <a:off x="-6824" y="4653136"/>
            <a:ext cx="750627" cy="5459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 name="Raven puščični povezovalnik 5"/>
          <p:cNvCxnSpPr/>
          <p:nvPr/>
        </p:nvCxnSpPr>
        <p:spPr>
          <a:xfrm>
            <a:off x="-6825" y="5053276"/>
            <a:ext cx="750627" cy="5715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148604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5" name="Picture 3"/>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5712619" y="4343073"/>
            <a:ext cx="3265877" cy="2375061"/>
          </a:xfrm>
          <a:noFill/>
        </p:spPr>
      </p:pic>
      <p:sp>
        <p:nvSpPr>
          <p:cNvPr id="13316" name="Rectangle 4"/>
          <p:cNvSpPr>
            <a:spLocks noChangeArrowheads="1"/>
          </p:cNvSpPr>
          <p:nvPr/>
        </p:nvSpPr>
        <p:spPr bwMode="auto">
          <a:xfrm>
            <a:off x="177441" y="476672"/>
            <a:ext cx="7488832" cy="8679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sl-SI" altLang="sl-SI" sz="2400" b="1" dirty="0" err="1" smtClean="0"/>
              <a:t>Location</a:t>
            </a:r>
            <a:r>
              <a:rPr lang="sl-SI" altLang="sl-SI" sz="2400" b="1" dirty="0" smtClean="0"/>
              <a:t> </a:t>
            </a:r>
            <a:r>
              <a:rPr lang="sl-SI" altLang="sl-SI" sz="2400" b="1" dirty="0" err="1" smtClean="0"/>
              <a:t>and</a:t>
            </a:r>
            <a:r>
              <a:rPr lang="sl-SI" altLang="sl-SI" sz="2400" b="1" dirty="0" smtClean="0"/>
              <a:t> </a:t>
            </a:r>
            <a:r>
              <a:rPr lang="sl-SI" altLang="sl-SI" sz="2400" b="1" dirty="0" err="1" smtClean="0"/>
              <a:t>number</a:t>
            </a:r>
            <a:r>
              <a:rPr lang="sl-SI" altLang="sl-SI" sz="2400" b="1" dirty="0" smtClean="0"/>
              <a:t> </a:t>
            </a:r>
            <a:r>
              <a:rPr lang="sl-SI" altLang="sl-SI" sz="2400" b="1" dirty="0" err="1" smtClean="0"/>
              <a:t>of</a:t>
            </a:r>
            <a:r>
              <a:rPr lang="sl-SI" altLang="sl-SI" sz="2400" b="1" dirty="0" smtClean="0"/>
              <a:t> </a:t>
            </a:r>
            <a:r>
              <a:rPr lang="sl-SI" altLang="sl-SI" sz="2400" b="1" dirty="0"/>
              <a:t>c</a:t>
            </a:r>
            <a:r>
              <a:rPr lang="en-GB" sz="2400" b="1" dirty="0" err="1" smtClean="0"/>
              <a:t>hild</a:t>
            </a:r>
            <a:r>
              <a:rPr lang="sl-SI" sz="2400" b="1" dirty="0" smtClean="0"/>
              <a:t> </a:t>
            </a:r>
            <a:r>
              <a:rPr lang="sl-SI" sz="2400" b="1" dirty="0" err="1" smtClean="0"/>
              <a:t>and</a:t>
            </a:r>
            <a:r>
              <a:rPr lang="sl-SI" sz="2400" b="1" dirty="0" smtClean="0"/>
              <a:t> adolescent </a:t>
            </a:r>
            <a:r>
              <a:rPr lang="en-GB" sz="2400" b="1" dirty="0" smtClean="0"/>
              <a:t>health services</a:t>
            </a:r>
            <a:r>
              <a:rPr lang="sl-SI" sz="2400" b="1" dirty="0" smtClean="0">
                <a:latin typeface="ZurichBT-Light"/>
              </a:rPr>
              <a:t>, </a:t>
            </a:r>
            <a:r>
              <a:rPr lang="sl-SI" sz="2400" b="1" dirty="0" err="1" smtClean="0">
                <a:latin typeface="ZurichBT-Light"/>
              </a:rPr>
              <a:t>Slovenia</a:t>
            </a:r>
            <a:endParaRPr lang="sl-SI" altLang="sl-SI" sz="2400" b="1" dirty="0"/>
          </a:p>
        </p:txBody>
      </p:sp>
      <p:sp>
        <p:nvSpPr>
          <p:cNvPr id="5" name="Elipsa 4"/>
          <p:cNvSpPr>
            <a:spLocks/>
          </p:cNvSpPr>
          <p:nvPr/>
        </p:nvSpPr>
        <p:spPr>
          <a:xfrm>
            <a:off x="4519613" y="2858692"/>
            <a:ext cx="1295400" cy="1296590"/>
          </a:xfrm>
          <a:prstGeom prst="ellipse">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sl-SI"/>
          </a:p>
        </p:txBody>
      </p:sp>
      <p:sp>
        <p:nvSpPr>
          <p:cNvPr id="6" name="Elipsa 5"/>
          <p:cNvSpPr>
            <a:spLocks noChangeAspect="1"/>
          </p:cNvSpPr>
          <p:nvPr/>
        </p:nvSpPr>
        <p:spPr bwMode="auto">
          <a:xfrm>
            <a:off x="2681288" y="2433638"/>
            <a:ext cx="2106216" cy="2162175"/>
          </a:xfrm>
          <a:prstGeom prst="ellipse">
            <a:avLst/>
          </a:prstGeom>
          <a:solidFill>
            <a:srgbClr val="6666FF">
              <a:alpha val="60001"/>
            </a:srgbClr>
          </a:solidFill>
          <a:ln w="25400" algn="ctr">
            <a:solidFill>
              <a:srgbClr val="8C3836"/>
            </a:solidFill>
            <a:round/>
            <a:headEnd/>
            <a:tailEnd/>
          </a:ln>
        </p:spPr>
        <p:txBody>
          <a:bodyPr anchor="ctr"/>
          <a:lstStyle/>
          <a:p>
            <a:pPr>
              <a:defRPr/>
            </a:pPr>
            <a:endParaRPr lang="sl-SI" dirty="0">
              <a:solidFill>
                <a:schemeClr val="lt1"/>
              </a:solidFill>
              <a:ea typeface="ＭＳ Ｐゴシック"/>
              <a:cs typeface="ＭＳ Ｐゴシック"/>
            </a:endParaRPr>
          </a:p>
        </p:txBody>
      </p:sp>
      <p:sp>
        <p:nvSpPr>
          <p:cNvPr id="7" name="PoljeZBesedilom 3"/>
          <p:cNvSpPr txBox="1">
            <a:spLocks noChangeArrowheads="1"/>
          </p:cNvSpPr>
          <p:nvPr/>
        </p:nvSpPr>
        <p:spPr bwMode="auto">
          <a:xfrm>
            <a:off x="594208" y="2323498"/>
            <a:ext cx="2395528" cy="36933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sl-SI" altLang="sl-SI" dirty="0" smtClean="0">
                <a:latin typeface="Calibri" pitchFamily="34" charset="0"/>
              </a:rPr>
              <a:t>GP </a:t>
            </a:r>
            <a:r>
              <a:rPr lang="sl-SI" altLang="sl-SI" dirty="0" err="1" smtClean="0">
                <a:latin typeface="Calibri" pitchFamily="34" charset="0"/>
              </a:rPr>
              <a:t>and</a:t>
            </a:r>
            <a:r>
              <a:rPr lang="sl-SI" altLang="sl-SI" dirty="0" smtClean="0">
                <a:latin typeface="Calibri" pitchFamily="34" charset="0"/>
              </a:rPr>
              <a:t> </a:t>
            </a:r>
            <a:r>
              <a:rPr lang="sl-SI" altLang="sl-SI" dirty="0" err="1" smtClean="0">
                <a:latin typeface="Calibri" pitchFamily="34" charset="0"/>
              </a:rPr>
              <a:t>family</a:t>
            </a:r>
            <a:r>
              <a:rPr lang="sl-SI" altLang="sl-SI" dirty="0" smtClean="0">
                <a:latin typeface="Calibri" pitchFamily="34" charset="0"/>
              </a:rPr>
              <a:t> medicine</a:t>
            </a:r>
            <a:endParaRPr lang="sl-SI" altLang="sl-SI" dirty="0">
              <a:latin typeface="Calibri" pitchFamily="34" charset="0"/>
            </a:endParaRPr>
          </a:p>
        </p:txBody>
      </p:sp>
      <p:sp>
        <p:nvSpPr>
          <p:cNvPr id="8" name="PoljeZBesedilom 4"/>
          <p:cNvSpPr txBox="1">
            <a:spLocks noChangeArrowheads="1"/>
          </p:cNvSpPr>
          <p:nvPr/>
        </p:nvSpPr>
        <p:spPr bwMode="auto">
          <a:xfrm>
            <a:off x="5842794" y="2586497"/>
            <a:ext cx="2192716" cy="64633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sl-SI" altLang="sl-SI" dirty="0" err="1" smtClean="0">
                <a:latin typeface="Calibri" pitchFamily="34" charset="0"/>
              </a:rPr>
              <a:t>Child</a:t>
            </a:r>
            <a:r>
              <a:rPr lang="sl-SI" altLang="sl-SI" dirty="0" smtClean="0">
                <a:latin typeface="Calibri" pitchFamily="34" charset="0"/>
              </a:rPr>
              <a:t> </a:t>
            </a:r>
            <a:r>
              <a:rPr lang="sl-SI" altLang="sl-SI" dirty="0" err="1" smtClean="0">
                <a:latin typeface="Calibri" pitchFamily="34" charset="0"/>
              </a:rPr>
              <a:t>and</a:t>
            </a:r>
            <a:r>
              <a:rPr lang="sl-SI" altLang="sl-SI" dirty="0" smtClean="0">
                <a:latin typeface="Calibri" pitchFamily="34" charset="0"/>
              </a:rPr>
              <a:t> adolescent </a:t>
            </a:r>
          </a:p>
          <a:p>
            <a:pPr eaLnBrk="1" hangingPunct="1"/>
            <a:r>
              <a:rPr lang="sl-SI" altLang="sl-SI" dirty="0" err="1" smtClean="0">
                <a:latin typeface="Calibri" pitchFamily="34" charset="0"/>
              </a:rPr>
              <a:t>health</a:t>
            </a:r>
            <a:r>
              <a:rPr lang="sl-SI" altLang="sl-SI" dirty="0" smtClean="0">
                <a:latin typeface="Calibri" pitchFamily="34" charset="0"/>
              </a:rPr>
              <a:t> </a:t>
            </a:r>
            <a:r>
              <a:rPr lang="sl-SI" altLang="sl-SI" dirty="0" err="1" smtClean="0">
                <a:latin typeface="Calibri" pitchFamily="34" charset="0"/>
              </a:rPr>
              <a:t>care</a:t>
            </a:r>
            <a:r>
              <a:rPr lang="sl-SI" altLang="sl-SI" dirty="0" smtClean="0">
                <a:latin typeface="Calibri" pitchFamily="34" charset="0"/>
              </a:rPr>
              <a:t> </a:t>
            </a:r>
            <a:r>
              <a:rPr lang="sl-SI" altLang="sl-SI" dirty="0" err="1" smtClean="0">
                <a:latin typeface="Calibri" pitchFamily="34" charset="0"/>
              </a:rPr>
              <a:t>services</a:t>
            </a:r>
            <a:endParaRPr lang="sl-SI" altLang="sl-SI" dirty="0">
              <a:latin typeface="Calibri" pitchFamily="34" charset="0"/>
            </a:endParaRPr>
          </a:p>
        </p:txBody>
      </p:sp>
      <p:sp>
        <p:nvSpPr>
          <p:cNvPr id="9" name="PoljeZBesedilom 5"/>
          <p:cNvSpPr txBox="1">
            <a:spLocks noChangeArrowheads="1"/>
          </p:cNvSpPr>
          <p:nvPr/>
        </p:nvSpPr>
        <p:spPr bwMode="auto">
          <a:xfrm>
            <a:off x="3518298" y="3376613"/>
            <a:ext cx="72985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sl-SI" altLang="sl-SI">
                <a:latin typeface="Calibri" pitchFamily="34" charset="0"/>
              </a:rPr>
              <a:t>913</a:t>
            </a:r>
          </a:p>
        </p:txBody>
      </p:sp>
      <p:sp>
        <p:nvSpPr>
          <p:cNvPr id="10" name="PoljeZBesedilom 6"/>
          <p:cNvSpPr txBox="1">
            <a:spLocks noChangeArrowheads="1"/>
          </p:cNvSpPr>
          <p:nvPr/>
        </p:nvSpPr>
        <p:spPr bwMode="auto">
          <a:xfrm>
            <a:off x="4951811" y="3344466"/>
            <a:ext cx="59174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sl-SI" altLang="sl-SI">
                <a:latin typeface="Calibri" pitchFamily="34" charset="0"/>
              </a:rPr>
              <a:t>300</a:t>
            </a:r>
          </a:p>
        </p:txBody>
      </p:sp>
      <p:sp>
        <p:nvSpPr>
          <p:cNvPr id="11" name="PoljeZBesedilom 7"/>
          <p:cNvSpPr txBox="1">
            <a:spLocks noChangeArrowheads="1"/>
          </p:cNvSpPr>
          <p:nvPr/>
        </p:nvSpPr>
        <p:spPr bwMode="auto">
          <a:xfrm>
            <a:off x="4519614" y="3368279"/>
            <a:ext cx="43219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sl-SI" altLang="sl-SI">
                <a:latin typeface="Calibri" pitchFamily="34" charset="0"/>
              </a:rPr>
              <a:t>65</a:t>
            </a:r>
          </a:p>
        </p:txBody>
      </p:sp>
      <p:sp>
        <p:nvSpPr>
          <p:cNvPr id="12" name="PoljeZBesedilom 8"/>
          <p:cNvSpPr txBox="1">
            <a:spLocks noChangeArrowheads="1"/>
          </p:cNvSpPr>
          <p:nvPr/>
        </p:nvSpPr>
        <p:spPr bwMode="auto">
          <a:xfrm>
            <a:off x="2478881" y="4673204"/>
            <a:ext cx="742950" cy="36933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sl-SI" altLang="sl-SI">
                <a:latin typeface="Calibri" pitchFamily="34" charset="0"/>
              </a:rPr>
              <a:t>978</a:t>
            </a:r>
          </a:p>
        </p:txBody>
      </p:sp>
      <p:cxnSp>
        <p:nvCxnSpPr>
          <p:cNvPr id="13" name="Raven puščični povezovalnik 12"/>
          <p:cNvCxnSpPr>
            <a:stCxn id="12" idx="0"/>
            <a:endCxn id="6" idx="3"/>
          </p:cNvCxnSpPr>
          <p:nvPr/>
        </p:nvCxnSpPr>
        <p:spPr>
          <a:xfrm flipV="1">
            <a:off x="2850356" y="4279170"/>
            <a:ext cx="139380" cy="39403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4" name="PoljeZBesedilom 12"/>
          <p:cNvSpPr txBox="1">
            <a:spLocks noChangeArrowheads="1"/>
          </p:cNvSpPr>
          <p:nvPr/>
        </p:nvSpPr>
        <p:spPr bwMode="auto">
          <a:xfrm>
            <a:off x="5712619" y="4286250"/>
            <a:ext cx="695325" cy="36933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sl-SI" altLang="sl-SI">
                <a:latin typeface="Calibri" pitchFamily="34" charset="0"/>
              </a:rPr>
              <a:t>365</a:t>
            </a:r>
          </a:p>
        </p:txBody>
      </p:sp>
      <p:cxnSp>
        <p:nvCxnSpPr>
          <p:cNvPr id="15" name="Raven puščični povezovalnik 14"/>
          <p:cNvCxnSpPr>
            <a:stCxn id="14" idx="0"/>
            <a:endCxn id="5" idx="5"/>
          </p:cNvCxnSpPr>
          <p:nvPr/>
        </p:nvCxnSpPr>
        <p:spPr>
          <a:xfrm flipH="1" flipV="1">
            <a:off x="5625306" y="3965401"/>
            <a:ext cx="434976" cy="32084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79512" y="188640"/>
            <a:ext cx="6347713" cy="1320800"/>
          </a:xfrm>
        </p:spPr>
        <p:txBody>
          <a:bodyPr>
            <a:normAutofit/>
          </a:bodyPr>
          <a:lstStyle/>
          <a:p>
            <a:r>
              <a:rPr lang="sl-SI" sz="2800" b="1" dirty="0" err="1" smtClean="0">
                <a:solidFill>
                  <a:srgbClr val="0070C0"/>
                </a:solidFill>
              </a:rPr>
              <a:t>Well-child</a:t>
            </a:r>
            <a:r>
              <a:rPr lang="sl-SI" sz="2800" b="1" dirty="0" smtClean="0">
                <a:solidFill>
                  <a:srgbClr val="0070C0"/>
                </a:solidFill>
              </a:rPr>
              <a:t> </a:t>
            </a:r>
            <a:r>
              <a:rPr lang="sl-SI" sz="2800" b="1" dirty="0" err="1" smtClean="0">
                <a:solidFill>
                  <a:srgbClr val="0070C0"/>
                </a:solidFill>
              </a:rPr>
              <a:t>visits</a:t>
            </a:r>
            <a:r>
              <a:rPr lang="sl-SI" sz="2800" b="1" dirty="0" smtClean="0">
                <a:solidFill>
                  <a:srgbClr val="0070C0"/>
                </a:solidFill>
              </a:rPr>
              <a:t>: </a:t>
            </a:r>
            <a:r>
              <a:rPr lang="sl-SI" sz="2800" b="1" dirty="0" err="1" smtClean="0">
                <a:solidFill>
                  <a:srgbClr val="0070C0"/>
                </a:solidFill>
              </a:rPr>
              <a:t>prenatal</a:t>
            </a:r>
            <a:r>
              <a:rPr lang="sl-SI" sz="2800" b="1" dirty="0" smtClean="0">
                <a:solidFill>
                  <a:srgbClr val="0070C0"/>
                </a:solidFill>
              </a:rPr>
              <a:t> </a:t>
            </a:r>
            <a:r>
              <a:rPr lang="sl-SI" sz="2800" b="1" dirty="0" err="1" smtClean="0">
                <a:solidFill>
                  <a:srgbClr val="0070C0"/>
                </a:solidFill>
              </a:rPr>
              <a:t>phase</a:t>
            </a:r>
            <a:r>
              <a:rPr lang="sl-SI" sz="2800" b="1" dirty="0" smtClean="0">
                <a:solidFill>
                  <a:srgbClr val="0070C0"/>
                </a:solidFill>
              </a:rPr>
              <a:t> </a:t>
            </a:r>
            <a:r>
              <a:rPr lang="sl-SI" sz="2800" b="1" dirty="0" err="1" smtClean="0">
                <a:solidFill>
                  <a:srgbClr val="0070C0"/>
                </a:solidFill>
              </a:rPr>
              <a:t>and</a:t>
            </a:r>
            <a:r>
              <a:rPr lang="sl-SI" sz="2800" b="1" dirty="0" smtClean="0">
                <a:solidFill>
                  <a:srgbClr val="0070C0"/>
                </a:solidFill>
              </a:rPr>
              <a:t> </a:t>
            </a:r>
            <a:r>
              <a:rPr lang="sl-SI" sz="2800" b="1" dirty="0" err="1" smtClean="0">
                <a:solidFill>
                  <a:srgbClr val="0070C0"/>
                </a:solidFill>
              </a:rPr>
              <a:t>birth</a:t>
            </a:r>
            <a:r>
              <a:rPr lang="sl-SI" sz="2800" b="1" dirty="0" smtClean="0">
                <a:solidFill>
                  <a:srgbClr val="0070C0"/>
                </a:solidFill>
              </a:rPr>
              <a:t>, </a:t>
            </a:r>
            <a:r>
              <a:rPr lang="sl-SI" sz="2800" b="1" dirty="0" err="1" smtClean="0">
                <a:solidFill>
                  <a:srgbClr val="0070C0"/>
                </a:solidFill>
              </a:rPr>
              <a:t>Slovenia</a:t>
            </a:r>
            <a:r>
              <a:rPr lang="sl-SI" sz="2800" b="1" dirty="0" smtClean="0">
                <a:solidFill>
                  <a:srgbClr val="0070C0"/>
                </a:solidFill>
              </a:rPr>
              <a:t> 2015</a:t>
            </a:r>
            <a:r>
              <a:rPr lang="en-US" sz="2800" b="1" dirty="0" smtClean="0">
                <a:solidFill>
                  <a:srgbClr val="0070C0"/>
                </a:solidFill>
              </a:rPr>
              <a:t> </a:t>
            </a:r>
            <a:endParaRPr lang="sl-SI" sz="2800" dirty="0">
              <a:solidFill>
                <a:srgbClr val="0070C0"/>
              </a:solidFill>
            </a:endParaRPr>
          </a:p>
        </p:txBody>
      </p:sp>
      <p:sp>
        <p:nvSpPr>
          <p:cNvPr id="3" name="Ograda vsebine 2"/>
          <p:cNvSpPr>
            <a:spLocks noGrp="1"/>
          </p:cNvSpPr>
          <p:nvPr>
            <p:ph idx="1"/>
          </p:nvPr>
        </p:nvSpPr>
        <p:spPr>
          <a:xfrm>
            <a:off x="323528" y="1196752"/>
            <a:ext cx="7560840" cy="3880773"/>
          </a:xfrm>
        </p:spPr>
        <p:txBody>
          <a:bodyPr>
            <a:noAutofit/>
          </a:bodyPr>
          <a:lstStyle/>
          <a:p>
            <a:r>
              <a:rPr lang="sl-SI" sz="1600" b="1" dirty="0" err="1" smtClean="0"/>
              <a:t>Prenatal</a:t>
            </a:r>
            <a:r>
              <a:rPr lang="sl-SI" sz="1600" b="1" dirty="0" smtClean="0"/>
              <a:t> </a:t>
            </a:r>
            <a:r>
              <a:rPr lang="sl-SI" sz="1600" b="1" dirty="0" err="1" smtClean="0"/>
              <a:t>phase</a:t>
            </a:r>
            <a:r>
              <a:rPr lang="sl-SI" sz="1600" dirty="0" smtClean="0"/>
              <a:t>: </a:t>
            </a:r>
          </a:p>
          <a:p>
            <a:pPr lvl="1"/>
            <a:r>
              <a:rPr lang="sl-SI" dirty="0" smtClean="0"/>
              <a:t>1st </a:t>
            </a:r>
            <a:r>
              <a:rPr lang="sl-SI" dirty="0" err="1" smtClean="0"/>
              <a:t>visit</a:t>
            </a:r>
            <a:r>
              <a:rPr lang="sl-SI" dirty="0" smtClean="0"/>
              <a:t> in 8th to12th </a:t>
            </a:r>
            <a:r>
              <a:rPr lang="sl-SI" dirty="0" err="1" smtClean="0"/>
              <a:t>week</a:t>
            </a:r>
            <a:r>
              <a:rPr lang="sl-SI" dirty="0" smtClean="0"/>
              <a:t> </a:t>
            </a:r>
            <a:r>
              <a:rPr lang="sl-SI" dirty="0" err="1" smtClean="0"/>
              <a:t>of</a:t>
            </a:r>
            <a:r>
              <a:rPr lang="sl-SI" dirty="0" smtClean="0"/>
              <a:t> </a:t>
            </a:r>
            <a:r>
              <a:rPr lang="sl-SI" dirty="0" err="1" smtClean="0"/>
              <a:t>pregnancy</a:t>
            </a:r>
            <a:r>
              <a:rPr lang="sl-SI" dirty="0" smtClean="0"/>
              <a:t> </a:t>
            </a:r>
          </a:p>
          <a:p>
            <a:pPr lvl="1"/>
            <a:r>
              <a:rPr lang="sl-SI" dirty="0" smtClean="0"/>
              <a:t>2nd </a:t>
            </a:r>
            <a:r>
              <a:rPr lang="sl-SI" dirty="0" err="1" smtClean="0"/>
              <a:t>visit</a:t>
            </a:r>
            <a:r>
              <a:rPr lang="sl-SI" dirty="0" smtClean="0"/>
              <a:t> in 16th </a:t>
            </a:r>
            <a:r>
              <a:rPr lang="sl-SI" dirty="0" err="1" smtClean="0"/>
              <a:t>week</a:t>
            </a:r>
            <a:r>
              <a:rPr lang="sl-SI" dirty="0" smtClean="0"/>
              <a:t> </a:t>
            </a:r>
            <a:r>
              <a:rPr lang="sl-SI" dirty="0" err="1" smtClean="0"/>
              <a:t>of</a:t>
            </a:r>
            <a:r>
              <a:rPr lang="sl-SI" dirty="0" smtClean="0"/>
              <a:t> </a:t>
            </a:r>
            <a:r>
              <a:rPr lang="sl-SI" dirty="0" err="1" smtClean="0"/>
              <a:t>pregnancy</a:t>
            </a:r>
            <a:r>
              <a:rPr lang="sl-SI" dirty="0" smtClean="0"/>
              <a:t>,		</a:t>
            </a:r>
          </a:p>
          <a:p>
            <a:pPr lvl="1"/>
            <a:r>
              <a:rPr lang="sl-SI" dirty="0" smtClean="0"/>
              <a:t>3rd </a:t>
            </a:r>
            <a:r>
              <a:rPr lang="sl-SI" dirty="0" err="1" smtClean="0"/>
              <a:t>visit</a:t>
            </a:r>
            <a:r>
              <a:rPr lang="sl-SI" dirty="0" smtClean="0"/>
              <a:t> in 20th to 22nd </a:t>
            </a:r>
            <a:r>
              <a:rPr lang="sl-SI" dirty="0" err="1" smtClean="0"/>
              <a:t>week</a:t>
            </a:r>
            <a:r>
              <a:rPr lang="sl-SI" dirty="0" smtClean="0"/>
              <a:t> </a:t>
            </a:r>
            <a:r>
              <a:rPr lang="sl-SI" dirty="0" err="1" smtClean="0"/>
              <a:t>of</a:t>
            </a:r>
            <a:r>
              <a:rPr lang="sl-SI" dirty="0" smtClean="0"/>
              <a:t> </a:t>
            </a:r>
            <a:r>
              <a:rPr lang="sl-SI" dirty="0" err="1" smtClean="0"/>
              <a:t>pregnancy</a:t>
            </a:r>
            <a:r>
              <a:rPr lang="sl-SI" dirty="0" smtClean="0"/>
              <a:t>, </a:t>
            </a:r>
          </a:p>
          <a:p>
            <a:pPr lvl="1"/>
            <a:r>
              <a:rPr lang="sl-SI" dirty="0" smtClean="0"/>
              <a:t>4th </a:t>
            </a:r>
            <a:r>
              <a:rPr lang="sl-SI" dirty="0" err="1" smtClean="0"/>
              <a:t>visit</a:t>
            </a:r>
            <a:r>
              <a:rPr lang="sl-SI" dirty="0" smtClean="0"/>
              <a:t> in 24th to 26th </a:t>
            </a:r>
            <a:r>
              <a:rPr lang="sl-SI" dirty="0" err="1" smtClean="0"/>
              <a:t>week</a:t>
            </a:r>
            <a:r>
              <a:rPr lang="sl-SI" dirty="0" smtClean="0"/>
              <a:t> </a:t>
            </a:r>
            <a:r>
              <a:rPr lang="sl-SI" dirty="0" err="1" smtClean="0"/>
              <a:t>of</a:t>
            </a:r>
            <a:r>
              <a:rPr lang="sl-SI" dirty="0" smtClean="0"/>
              <a:t> </a:t>
            </a:r>
            <a:r>
              <a:rPr lang="sl-SI" dirty="0" err="1" smtClean="0"/>
              <a:t>pregnancy</a:t>
            </a:r>
            <a:r>
              <a:rPr lang="sl-SI" dirty="0" smtClean="0"/>
              <a:t>, </a:t>
            </a:r>
          </a:p>
          <a:p>
            <a:pPr lvl="1"/>
            <a:r>
              <a:rPr lang="sl-SI" dirty="0" smtClean="0"/>
              <a:t>5th </a:t>
            </a:r>
            <a:r>
              <a:rPr lang="sl-SI" dirty="0" err="1" smtClean="0"/>
              <a:t>visit</a:t>
            </a:r>
            <a:r>
              <a:rPr lang="sl-SI" dirty="0" smtClean="0"/>
              <a:t> in 28th to 30th </a:t>
            </a:r>
            <a:r>
              <a:rPr lang="sl-SI" dirty="0" err="1" smtClean="0"/>
              <a:t>week</a:t>
            </a:r>
            <a:r>
              <a:rPr lang="sl-SI" dirty="0" smtClean="0"/>
              <a:t> </a:t>
            </a:r>
            <a:r>
              <a:rPr lang="sl-SI" dirty="0" err="1" smtClean="0"/>
              <a:t>of</a:t>
            </a:r>
            <a:r>
              <a:rPr lang="sl-SI" dirty="0" smtClean="0"/>
              <a:t> </a:t>
            </a:r>
            <a:r>
              <a:rPr lang="sl-SI" dirty="0" err="1" smtClean="0"/>
              <a:t>pregnancy</a:t>
            </a:r>
            <a:r>
              <a:rPr lang="sl-SI" dirty="0" smtClean="0"/>
              <a:t>, </a:t>
            </a:r>
          </a:p>
          <a:p>
            <a:pPr lvl="1"/>
            <a:r>
              <a:rPr lang="sl-SI" dirty="0" smtClean="0"/>
              <a:t>6th </a:t>
            </a:r>
            <a:r>
              <a:rPr lang="sl-SI" dirty="0" err="1" smtClean="0"/>
              <a:t>visit</a:t>
            </a:r>
            <a:r>
              <a:rPr lang="sl-SI" dirty="0" smtClean="0"/>
              <a:t> in 32nd to 34th </a:t>
            </a:r>
            <a:r>
              <a:rPr lang="sl-SI" dirty="0" err="1" smtClean="0"/>
              <a:t>week</a:t>
            </a:r>
            <a:r>
              <a:rPr lang="sl-SI" dirty="0" smtClean="0"/>
              <a:t> </a:t>
            </a:r>
            <a:r>
              <a:rPr lang="sl-SI" dirty="0" err="1" smtClean="0"/>
              <a:t>of</a:t>
            </a:r>
            <a:r>
              <a:rPr lang="sl-SI" dirty="0" smtClean="0"/>
              <a:t> </a:t>
            </a:r>
            <a:r>
              <a:rPr lang="sl-SI" dirty="0" err="1" smtClean="0"/>
              <a:t>pregnancy</a:t>
            </a:r>
            <a:r>
              <a:rPr lang="sl-SI" dirty="0" smtClean="0"/>
              <a:t>, </a:t>
            </a:r>
          </a:p>
          <a:p>
            <a:pPr lvl="1"/>
            <a:r>
              <a:rPr lang="sl-SI" dirty="0" err="1" smtClean="0"/>
              <a:t>weekly</a:t>
            </a:r>
            <a:r>
              <a:rPr lang="sl-SI" dirty="0" smtClean="0"/>
              <a:t> </a:t>
            </a:r>
            <a:r>
              <a:rPr lang="sl-SI" dirty="0" err="1" smtClean="0"/>
              <a:t>visit</a:t>
            </a:r>
            <a:r>
              <a:rPr lang="sl-SI" dirty="0" smtClean="0"/>
              <a:t> </a:t>
            </a:r>
            <a:r>
              <a:rPr lang="sl-SI" dirty="0" err="1" smtClean="0"/>
              <a:t>after</a:t>
            </a:r>
            <a:r>
              <a:rPr lang="sl-SI" dirty="0" smtClean="0"/>
              <a:t> 36th </a:t>
            </a:r>
            <a:r>
              <a:rPr lang="sl-SI" dirty="0" err="1" smtClean="0"/>
              <a:t>of</a:t>
            </a:r>
            <a:r>
              <a:rPr lang="sl-SI" dirty="0" smtClean="0"/>
              <a:t> </a:t>
            </a:r>
            <a:r>
              <a:rPr lang="sl-SI" dirty="0" err="1" smtClean="0"/>
              <a:t>pregnancy</a:t>
            </a:r>
            <a:r>
              <a:rPr lang="sl-SI" dirty="0" smtClean="0"/>
              <a:t> </a:t>
            </a:r>
          </a:p>
          <a:p>
            <a:pPr lvl="1"/>
            <a:r>
              <a:rPr lang="sl-SI" dirty="0" err="1" smtClean="0"/>
              <a:t>Altogether</a:t>
            </a:r>
            <a:r>
              <a:rPr lang="sl-SI" dirty="0" smtClean="0"/>
              <a:t> 10 preventive </a:t>
            </a:r>
            <a:r>
              <a:rPr lang="sl-SI" dirty="0" err="1" smtClean="0"/>
              <a:t>visits</a:t>
            </a:r>
            <a:r>
              <a:rPr lang="sl-SI" dirty="0" smtClean="0"/>
              <a:t> in </a:t>
            </a:r>
            <a:r>
              <a:rPr lang="sl-SI" dirty="0" err="1" smtClean="0"/>
              <a:t>pregnancy</a:t>
            </a:r>
            <a:r>
              <a:rPr lang="sl-SI" dirty="0" smtClean="0"/>
              <a:t> are </a:t>
            </a:r>
            <a:r>
              <a:rPr lang="sl-SI" dirty="0" err="1" smtClean="0"/>
              <a:t>payed</a:t>
            </a:r>
            <a:r>
              <a:rPr lang="sl-SI" dirty="0" smtClean="0"/>
              <a:t> </a:t>
            </a:r>
            <a:r>
              <a:rPr lang="sl-SI" dirty="0" err="1" smtClean="0"/>
              <a:t>by</a:t>
            </a:r>
            <a:r>
              <a:rPr lang="sl-SI" dirty="0" smtClean="0"/>
              <a:t> </a:t>
            </a:r>
            <a:r>
              <a:rPr lang="sl-SI" dirty="0" err="1" smtClean="0"/>
              <a:t>the</a:t>
            </a:r>
            <a:r>
              <a:rPr lang="sl-SI" dirty="0" smtClean="0"/>
              <a:t> </a:t>
            </a:r>
            <a:r>
              <a:rPr lang="sl-SI" dirty="0" err="1" smtClean="0"/>
              <a:t>obligatory</a:t>
            </a:r>
            <a:r>
              <a:rPr lang="sl-SI" dirty="0" smtClean="0"/>
              <a:t> </a:t>
            </a:r>
            <a:r>
              <a:rPr lang="sl-SI" dirty="0" err="1" smtClean="0"/>
              <a:t>insurance</a:t>
            </a:r>
            <a:r>
              <a:rPr lang="sl-SI" dirty="0" smtClean="0"/>
              <a:t>. </a:t>
            </a:r>
            <a:r>
              <a:rPr lang="sl-SI" dirty="0" err="1" smtClean="0"/>
              <a:t>The</a:t>
            </a:r>
            <a:r>
              <a:rPr lang="sl-SI" dirty="0" smtClean="0"/>
              <a:t> </a:t>
            </a:r>
            <a:r>
              <a:rPr lang="sl-SI" dirty="0" err="1" smtClean="0"/>
              <a:t>provider</a:t>
            </a:r>
            <a:r>
              <a:rPr lang="sl-SI" dirty="0" smtClean="0"/>
              <a:t> </a:t>
            </a:r>
            <a:r>
              <a:rPr lang="sl-SI" dirty="0" err="1" smtClean="0"/>
              <a:t>of</a:t>
            </a:r>
            <a:r>
              <a:rPr lang="sl-SI" dirty="0" smtClean="0"/>
              <a:t> </a:t>
            </a:r>
            <a:r>
              <a:rPr lang="sl-SI" dirty="0" err="1" smtClean="0"/>
              <a:t>care</a:t>
            </a:r>
            <a:r>
              <a:rPr lang="sl-SI" dirty="0" smtClean="0"/>
              <a:t> is specialist in </a:t>
            </a:r>
            <a:r>
              <a:rPr lang="sl-SI" dirty="0" err="1" smtClean="0"/>
              <a:t>obstetrics</a:t>
            </a:r>
            <a:r>
              <a:rPr lang="sl-SI" dirty="0" smtClean="0"/>
              <a:t> </a:t>
            </a:r>
            <a:r>
              <a:rPr lang="sl-SI" dirty="0" err="1" smtClean="0"/>
              <a:t>and</a:t>
            </a:r>
            <a:r>
              <a:rPr lang="sl-SI" dirty="0" smtClean="0"/>
              <a:t> </a:t>
            </a:r>
            <a:r>
              <a:rPr lang="en-GB" dirty="0" smtClean="0"/>
              <a:t>gynaecology</a:t>
            </a:r>
            <a:endParaRPr lang="sl-SI" dirty="0"/>
          </a:p>
          <a:p>
            <a:pPr marL="342900" lvl="1" indent="-342900"/>
            <a:r>
              <a:rPr lang="sl-SI" b="1" dirty="0" err="1" smtClean="0"/>
              <a:t>Newborn</a:t>
            </a:r>
            <a:r>
              <a:rPr lang="sl-SI" b="1" dirty="0" smtClean="0"/>
              <a:t> </a:t>
            </a:r>
            <a:r>
              <a:rPr lang="sl-SI" dirty="0"/>
              <a:t>preventive </a:t>
            </a:r>
            <a:r>
              <a:rPr lang="sl-SI" dirty="0" err="1"/>
              <a:t>healthcare</a:t>
            </a:r>
            <a:r>
              <a:rPr lang="sl-SI" dirty="0"/>
              <a:t> </a:t>
            </a:r>
            <a:r>
              <a:rPr lang="sl-SI" dirty="0" err="1"/>
              <a:t>programme</a:t>
            </a:r>
            <a:r>
              <a:rPr lang="sl-SI" dirty="0"/>
              <a:t> at </a:t>
            </a:r>
            <a:r>
              <a:rPr lang="sl-SI" dirty="0" err="1"/>
              <a:t>the</a:t>
            </a:r>
            <a:r>
              <a:rPr lang="sl-SI" dirty="0"/>
              <a:t> </a:t>
            </a:r>
            <a:r>
              <a:rPr lang="sl-SI" dirty="0" err="1"/>
              <a:t>maternity</a:t>
            </a:r>
            <a:r>
              <a:rPr lang="sl-SI" dirty="0"/>
              <a:t> </a:t>
            </a:r>
            <a:r>
              <a:rPr lang="sl-SI" dirty="0" err="1"/>
              <a:t>hospitals</a:t>
            </a:r>
            <a:r>
              <a:rPr lang="sl-SI" dirty="0" smtClean="0"/>
              <a:t>: </a:t>
            </a:r>
            <a:r>
              <a:rPr lang="sl-SI" dirty="0" err="1" smtClean="0"/>
              <a:t>Two</a:t>
            </a:r>
            <a:r>
              <a:rPr lang="sl-SI" dirty="0" smtClean="0"/>
              <a:t> </a:t>
            </a:r>
            <a:r>
              <a:rPr lang="sl-SI" dirty="0" err="1"/>
              <a:t>well-baby</a:t>
            </a:r>
            <a:r>
              <a:rPr lang="sl-SI" dirty="0"/>
              <a:t> </a:t>
            </a:r>
            <a:r>
              <a:rPr lang="sl-SI" dirty="0" err="1"/>
              <a:t>checks</a:t>
            </a:r>
            <a:r>
              <a:rPr lang="sl-SI" dirty="0"/>
              <a:t> </a:t>
            </a:r>
            <a:r>
              <a:rPr lang="sl-SI" dirty="0" err="1"/>
              <a:t>including</a:t>
            </a:r>
            <a:r>
              <a:rPr lang="sl-SI" dirty="0"/>
              <a:t> </a:t>
            </a:r>
            <a:r>
              <a:rPr lang="sl-SI" dirty="0" err="1"/>
              <a:t>physical</a:t>
            </a:r>
            <a:r>
              <a:rPr lang="sl-SI" dirty="0"/>
              <a:t> </a:t>
            </a:r>
            <a:r>
              <a:rPr lang="sl-SI" dirty="0" err="1"/>
              <a:t>exam</a:t>
            </a:r>
            <a:r>
              <a:rPr lang="sl-SI" dirty="0"/>
              <a:t>, </a:t>
            </a:r>
            <a:r>
              <a:rPr lang="sl-SI" dirty="0" err="1"/>
              <a:t>screening</a:t>
            </a:r>
            <a:r>
              <a:rPr lang="sl-SI" dirty="0"/>
              <a:t> </a:t>
            </a:r>
            <a:r>
              <a:rPr lang="sl-SI" dirty="0" err="1"/>
              <a:t>and</a:t>
            </a:r>
            <a:r>
              <a:rPr lang="sl-SI" dirty="0"/>
              <a:t> </a:t>
            </a:r>
            <a:r>
              <a:rPr lang="sl-SI" dirty="0" err="1"/>
              <a:t>anticipatory</a:t>
            </a:r>
            <a:r>
              <a:rPr lang="sl-SI" dirty="0"/>
              <a:t> </a:t>
            </a:r>
            <a:r>
              <a:rPr lang="sl-SI" dirty="0" err="1"/>
              <a:t>guidance</a:t>
            </a:r>
            <a:r>
              <a:rPr lang="sl-SI" dirty="0"/>
              <a:t> </a:t>
            </a:r>
            <a:r>
              <a:rPr lang="sl-SI" dirty="0" err="1"/>
              <a:t>carried</a:t>
            </a:r>
            <a:r>
              <a:rPr lang="sl-SI" dirty="0"/>
              <a:t> out </a:t>
            </a:r>
            <a:r>
              <a:rPr lang="sl-SI" dirty="0" err="1"/>
              <a:t>after</a:t>
            </a:r>
            <a:r>
              <a:rPr lang="sl-SI" dirty="0"/>
              <a:t> </a:t>
            </a:r>
            <a:r>
              <a:rPr lang="sl-SI" dirty="0" err="1"/>
              <a:t>birth</a:t>
            </a:r>
            <a:r>
              <a:rPr lang="sl-SI" dirty="0"/>
              <a:t> </a:t>
            </a:r>
            <a:r>
              <a:rPr lang="sl-SI" dirty="0" err="1"/>
              <a:t>and</a:t>
            </a:r>
            <a:r>
              <a:rPr lang="sl-SI" dirty="0"/>
              <a:t> </a:t>
            </a:r>
            <a:r>
              <a:rPr lang="sl-SI" dirty="0" err="1"/>
              <a:t>during</a:t>
            </a:r>
            <a:r>
              <a:rPr lang="sl-SI" dirty="0"/>
              <a:t> </a:t>
            </a:r>
            <a:r>
              <a:rPr lang="sl-SI" dirty="0" err="1"/>
              <a:t>stay</a:t>
            </a:r>
            <a:r>
              <a:rPr lang="sl-SI" dirty="0"/>
              <a:t> at </a:t>
            </a:r>
            <a:r>
              <a:rPr lang="sl-SI" dirty="0" err="1"/>
              <a:t>the</a:t>
            </a:r>
            <a:r>
              <a:rPr lang="sl-SI" dirty="0"/>
              <a:t> </a:t>
            </a:r>
            <a:r>
              <a:rPr lang="sl-SI" dirty="0" err="1"/>
              <a:t>maternity</a:t>
            </a:r>
            <a:r>
              <a:rPr lang="sl-SI" dirty="0"/>
              <a:t> hospital </a:t>
            </a:r>
            <a:r>
              <a:rPr lang="sl-SI" dirty="0" err="1"/>
              <a:t>by</a:t>
            </a:r>
            <a:r>
              <a:rPr lang="sl-SI" dirty="0"/>
              <a:t> </a:t>
            </a:r>
            <a:r>
              <a:rPr lang="sl-SI" dirty="0" err="1"/>
              <a:t>paediatritiana</a:t>
            </a:r>
            <a:r>
              <a:rPr lang="sl-SI" dirty="0"/>
              <a:t> </a:t>
            </a:r>
            <a:r>
              <a:rPr lang="sl-SI" dirty="0" err="1"/>
              <a:t>and</a:t>
            </a:r>
            <a:r>
              <a:rPr lang="sl-SI" dirty="0"/>
              <a:t> </a:t>
            </a:r>
            <a:r>
              <a:rPr lang="sl-SI" dirty="0" err="1"/>
              <a:t>nurses</a:t>
            </a:r>
            <a:r>
              <a:rPr lang="sl-SI"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79512" y="188640"/>
            <a:ext cx="8280920" cy="1320800"/>
          </a:xfrm>
        </p:spPr>
        <p:txBody>
          <a:bodyPr>
            <a:noAutofit/>
          </a:bodyPr>
          <a:lstStyle/>
          <a:p>
            <a:r>
              <a:rPr lang="sl-SI" sz="3200" b="1" dirty="0" err="1" smtClean="0">
                <a:solidFill>
                  <a:srgbClr val="0070C0"/>
                </a:solidFill>
              </a:rPr>
              <a:t>Well-child</a:t>
            </a:r>
            <a:r>
              <a:rPr lang="sl-SI" sz="3200" b="1" dirty="0" smtClean="0">
                <a:solidFill>
                  <a:srgbClr val="0070C0"/>
                </a:solidFill>
              </a:rPr>
              <a:t> </a:t>
            </a:r>
            <a:r>
              <a:rPr lang="sl-SI" sz="3200" b="1" dirty="0" err="1" smtClean="0">
                <a:solidFill>
                  <a:srgbClr val="0070C0"/>
                </a:solidFill>
              </a:rPr>
              <a:t>visits</a:t>
            </a:r>
            <a:r>
              <a:rPr lang="sl-SI" sz="3200" b="1" dirty="0" smtClean="0">
                <a:solidFill>
                  <a:srgbClr val="0070C0"/>
                </a:solidFill>
              </a:rPr>
              <a:t>: </a:t>
            </a:r>
            <a:r>
              <a:rPr lang="sl-SI" sz="3200" b="1" dirty="0" err="1" smtClean="0">
                <a:solidFill>
                  <a:srgbClr val="0070C0"/>
                </a:solidFill>
              </a:rPr>
              <a:t>infancy</a:t>
            </a:r>
            <a:r>
              <a:rPr lang="sl-SI" sz="3200" b="1" dirty="0" smtClean="0">
                <a:solidFill>
                  <a:srgbClr val="0070C0"/>
                </a:solidFill>
              </a:rPr>
              <a:t>, </a:t>
            </a:r>
            <a:r>
              <a:rPr lang="sl-SI" sz="3200" b="1" dirty="0" err="1" smtClean="0">
                <a:solidFill>
                  <a:srgbClr val="0070C0"/>
                </a:solidFill>
              </a:rPr>
              <a:t>early</a:t>
            </a:r>
            <a:r>
              <a:rPr lang="sl-SI" sz="3200" b="1" dirty="0" smtClean="0">
                <a:solidFill>
                  <a:srgbClr val="0070C0"/>
                </a:solidFill>
              </a:rPr>
              <a:t> </a:t>
            </a:r>
            <a:r>
              <a:rPr lang="sl-SI" sz="3200" b="1" dirty="0" err="1" smtClean="0">
                <a:solidFill>
                  <a:srgbClr val="0070C0"/>
                </a:solidFill>
              </a:rPr>
              <a:t>childhood</a:t>
            </a:r>
            <a:r>
              <a:rPr lang="sl-SI" sz="3200" b="1" dirty="0" smtClean="0">
                <a:solidFill>
                  <a:srgbClr val="0070C0"/>
                </a:solidFill>
              </a:rPr>
              <a:t>, </a:t>
            </a:r>
            <a:r>
              <a:rPr lang="sl-SI" sz="3200" b="1" dirty="0" err="1" smtClean="0">
                <a:solidFill>
                  <a:srgbClr val="0070C0"/>
                </a:solidFill>
              </a:rPr>
              <a:t>middle</a:t>
            </a:r>
            <a:r>
              <a:rPr lang="sl-SI" sz="3200" b="1" dirty="0" smtClean="0">
                <a:solidFill>
                  <a:srgbClr val="0070C0"/>
                </a:solidFill>
              </a:rPr>
              <a:t> </a:t>
            </a:r>
            <a:r>
              <a:rPr lang="sl-SI" sz="3200" b="1" dirty="0" err="1" smtClean="0">
                <a:solidFill>
                  <a:srgbClr val="0070C0"/>
                </a:solidFill>
              </a:rPr>
              <a:t>childhood</a:t>
            </a:r>
            <a:r>
              <a:rPr lang="sl-SI" sz="3200" b="1" dirty="0" smtClean="0">
                <a:solidFill>
                  <a:srgbClr val="0070C0"/>
                </a:solidFill>
              </a:rPr>
              <a:t>, adolescence,</a:t>
            </a:r>
            <a:br>
              <a:rPr lang="sl-SI" sz="3200" b="1" dirty="0" smtClean="0">
                <a:solidFill>
                  <a:srgbClr val="0070C0"/>
                </a:solidFill>
              </a:rPr>
            </a:br>
            <a:r>
              <a:rPr lang="sl-SI" sz="3200" b="1" dirty="0" err="1" smtClean="0">
                <a:solidFill>
                  <a:srgbClr val="0070C0"/>
                </a:solidFill>
              </a:rPr>
              <a:t>Slovenia</a:t>
            </a:r>
            <a:r>
              <a:rPr lang="sl-SI" sz="3200" b="1" dirty="0" smtClean="0">
                <a:solidFill>
                  <a:srgbClr val="0070C0"/>
                </a:solidFill>
              </a:rPr>
              <a:t> 2015</a:t>
            </a:r>
            <a:r>
              <a:rPr lang="en-US" sz="3200" b="1" dirty="0" smtClean="0">
                <a:solidFill>
                  <a:srgbClr val="0070C0"/>
                </a:solidFill>
              </a:rPr>
              <a:t> </a:t>
            </a:r>
            <a:endParaRPr lang="sl-SI" sz="3200" dirty="0">
              <a:solidFill>
                <a:srgbClr val="0070C0"/>
              </a:solidFill>
            </a:endParaRPr>
          </a:p>
        </p:txBody>
      </p:sp>
      <p:sp>
        <p:nvSpPr>
          <p:cNvPr id="3" name="Ograda vsebine 2"/>
          <p:cNvSpPr>
            <a:spLocks noGrp="1"/>
          </p:cNvSpPr>
          <p:nvPr>
            <p:ph idx="1"/>
          </p:nvPr>
        </p:nvSpPr>
        <p:spPr>
          <a:xfrm>
            <a:off x="179512" y="1628800"/>
            <a:ext cx="7560840" cy="3880773"/>
          </a:xfrm>
        </p:spPr>
        <p:txBody>
          <a:bodyPr>
            <a:noAutofit/>
          </a:bodyPr>
          <a:lstStyle/>
          <a:p>
            <a:endParaRPr lang="sl-SI" dirty="0"/>
          </a:p>
          <a:p>
            <a:r>
              <a:rPr lang="sl-SI" sz="2000" dirty="0" err="1" smtClean="0"/>
              <a:t>Health</a:t>
            </a:r>
            <a:r>
              <a:rPr lang="sl-SI" sz="2000" dirty="0" smtClean="0"/>
              <a:t> </a:t>
            </a:r>
            <a:r>
              <a:rPr lang="sl-SI" sz="2000" dirty="0" err="1" smtClean="0"/>
              <a:t>visitor</a:t>
            </a:r>
            <a:r>
              <a:rPr lang="sl-SI" sz="2000" dirty="0" smtClean="0"/>
              <a:t> </a:t>
            </a:r>
            <a:r>
              <a:rPr lang="sl-SI" sz="2000" dirty="0" err="1" smtClean="0"/>
              <a:t>visits</a:t>
            </a:r>
            <a:r>
              <a:rPr lang="sl-SI" sz="2000" dirty="0" smtClean="0"/>
              <a:t> </a:t>
            </a:r>
            <a:r>
              <a:rPr lang="sl-SI" sz="2000" dirty="0" err="1" smtClean="0"/>
              <a:t>the</a:t>
            </a:r>
            <a:r>
              <a:rPr lang="sl-SI" sz="2000" dirty="0" smtClean="0"/>
              <a:t> </a:t>
            </a:r>
            <a:r>
              <a:rPr lang="sl-SI" sz="2000" dirty="0" err="1" smtClean="0"/>
              <a:t>mother</a:t>
            </a:r>
            <a:r>
              <a:rPr lang="sl-SI" sz="2000" dirty="0" smtClean="0"/>
              <a:t> </a:t>
            </a:r>
            <a:r>
              <a:rPr lang="sl-SI" sz="2000" dirty="0" err="1" smtClean="0"/>
              <a:t>and</a:t>
            </a:r>
            <a:r>
              <a:rPr lang="sl-SI" sz="2000" dirty="0" smtClean="0"/>
              <a:t> </a:t>
            </a:r>
            <a:r>
              <a:rPr lang="sl-SI" sz="2000" dirty="0" err="1" smtClean="0"/>
              <a:t>the</a:t>
            </a:r>
            <a:r>
              <a:rPr lang="sl-SI" sz="2000" dirty="0" smtClean="0"/>
              <a:t> </a:t>
            </a:r>
            <a:r>
              <a:rPr lang="sl-SI" sz="2000" dirty="0" err="1" smtClean="0"/>
              <a:t>baby</a:t>
            </a:r>
            <a:r>
              <a:rPr lang="sl-SI" sz="2000" dirty="0"/>
              <a:t> </a:t>
            </a:r>
            <a:r>
              <a:rPr lang="sl-SI" sz="2000" dirty="0" err="1" smtClean="0"/>
              <a:t>the</a:t>
            </a:r>
            <a:r>
              <a:rPr lang="sl-SI" sz="2000" dirty="0" smtClean="0"/>
              <a:t> </a:t>
            </a:r>
            <a:r>
              <a:rPr lang="sl-SI" sz="2000" dirty="0" err="1" smtClean="0"/>
              <a:t>day</a:t>
            </a:r>
            <a:r>
              <a:rPr lang="sl-SI" sz="2000" dirty="0" smtClean="0"/>
              <a:t> </a:t>
            </a:r>
            <a:r>
              <a:rPr lang="sl-SI" sz="2000" dirty="0" err="1" smtClean="0"/>
              <a:t>after</a:t>
            </a:r>
            <a:r>
              <a:rPr lang="sl-SI" sz="2000" dirty="0" smtClean="0"/>
              <a:t> </a:t>
            </a:r>
            <a:r>
              <a:rPr lang="sl-SI" sz="2000" dirty="0" err="1" smtClean="0"/>
              <a:t>they</a:t>
            </a:r>
            <a:r>
              <a:rPr lang="sl-SI" sz="2000" dirty="0" smtClean="0"/>
              <a:t> come home </a:t>
            </a:r>
            <a:r>
              <a:rPr lang="sl-SI" sz="2000" dirty="0" err="1" smtClean="0"/>
              <a:t>from</a:t>
            </a:r>
            <a:r>
              <a:rPr lang="sl-SI" sz="2000" dirty="0" smtClean="0"/>
              <a:t> </a:t>
            </a:r>
            <a:r>
              <a:rPr lang="sl-SI" sz="2000" dirty="0" err="1" smtClean="0"/>
              <a:t>the</a:t>
            </a:r>
            <a:r>
              <a:rPr lang="sl-SI" sz="2000" dirty="0" smtClean="0"/>
              <a:t> </a:t>
            </a:r>
            <a:r>
              <a:rPr lang="sl-SI" sz="2000" dirty="0" err="1" smtClean="0"/>
              <a:t>maternity</a:t>
            </a:r>
            <a:r>
              <a:rPr lang="sl-SI" sz="2000" dirty="0" smtClean="0"/>
              <a:t> hospital. </a:t>
            </a:r>
            <a:r>
              <a:rPr lang="sl-SI" sz="2000" dirty="0" err="1" smtClean="0"/>
              <a:t>Altogether</a:t>
            </a:r>
            <a:r>
              <a:rPr lang="sl-SI" sz="2000" dirty="0" smtClean="0"/>
              <a:t> 2 </a:t>
            </a:r>
            <a:r>
              <a:rPr lang="sl-SI" sz="2000" dirty="0" err="1" smtClean="0"/>
              <a:t>visits</a:t>
            </a:r>
            <a:r>
              <a:rPr lang="sl-SI" sz="2000" dirty="0" smtClean="0"/>
              <a:t> </a:t>
            </a:r>
            <a:r>
              <a:rPr lang="sl-SI" sz="2000" dirty="0" err="1" smtClean="0"/>
              <a:t>of</a:t>
            </a:r>
            <a:r>
              <a:rPr lang="sl-SI" sz="2000" dirty="0" smtClean="0"/>
              <a:t> </a:t>
            </a:r>
            <a:r>
              <a:rPr lang="sl-SI" sz="2000" dirty="0" err="1" smtClean="0"/>
              <a:t>the</a:t>
            </a:r>
            <a:r>
              <a:rPr lang="sl-SI" sz="2000" dirty="0" smtClean="0"/>
              <a:t> </a:t>
            </a:r>
            <a:r>
              <a:rPr lang="sl-SI" sz="2000" dirty="0" err="1" smtClean="0"/>
              <a:t>mother</a:t>
            </a:r>
            <a:r>
              <a:rPr lang="sl-SI" sz="2000" dirty="0" smtClean="0"/>
              <a:t> </a:t>
            </a:r>
            <a:r>
              <a:rPr lang="sl-SI" sz="2000" dirty="0" err="1" smtClean="0"/>
              <a:t>and</a:t>
            </a:r>
            <a:r>
              <a:rPr lang="sl-SI" sz="2000" dirty="0" smtClean="0"/>
              <a:t> 6 </a:t>
            </a:r>
            <a:r>
              <a:rPr lang="sl-SI" sz="2000" dirty="0" err="1" smtClean="0"/>
              <a:t>visits</a:t>
            </a:r>
            <a:r>
              <a:rPr lang="sl-SI" sz="2000" dirty="0" smtClean="0"/>
              <a:t> </a:t>
            </a:r>
            <a:r>
              <a:rPr lang="sl-SI" sz="2000" dirty="0" err="1" smtClean="0"/>
              <a:t>of</a:t>
            </a:r>
            <a:r>
              <a:rPr lang="sl-SI" sz="2000" dirty="0" smtClean="0"/>
              <a:t> </a:t>
            </a:r>
            <a:r>
              <a:rPr lang="sl-SI" sz="2000" dirty="0" err="1" smtClean="0"/>
              <a:t>the</a:t>
            </a:r>
            <a:r>
              <a:rPr lang="sl-SI" sz="2000" dirty="0" smtClean="0"/>
              <a:t> </a:t>
            </a:r>
            <a:r>
              <a:rPr lang="sl-SI" sz="2000" dirty="0" err="1" smtClean="0"/>
              <a:t>baby</a:t>
            </a:r>
            <a:r>
              <a:rPr lang="sl-SI" sz="2000" dirty="0" smtClean="0"/>
              <a:t> in </a:t>
            </a:r>
            <a:r>
              <a:rPr lang="sl-SI" sz="2000" dirty="0" err="1" smtClean="0"/>
              <a:t>the</a:t>
            </a:r>
            <a:r>
              <a:rPr lang="sl-SI" sz="2000" dirty="0" smtClean="0"/>
              <a:t> </a:t>
            </a:r>
            <a:r>
              <a:rPr lang="sl-SI" sz="2000" dirty="0" err="1" smtClean="0"/>
              <a:t>first</a:t>
            </a:r>
            <a:r>
              <a:rPr lang="sl-SI" sz="2000" dirty="0" smtClean="0"/>
              <a:t> </a:t>
            </a:r>
            <a:r>
              <a:rPr lang="sl-SI" sz="2000" dirty="0" err="1" smtClean="0"/>
              <a:t>year</a:t>
            </a:r>
            <a:r>
              <a:rPr lang="sl-SI" sz="2000" dirty="0" smtClean="0"/>
              <a:t>.</a:t>
            </a:r>
          </a:p>
          <a:p>
            <a:r>
              <a:rPr lang="sl-SI" sz="2000" dirty="0" err="1" smtClean="0"/>
              <a:t>Well</a:t>
            </a:r>
            <a:r>
              <a:rPr lang="sl-SI" sz="2000" dirty="0" smtClean="0"/>
              <a:t> </a:t>
            </a:r>
            <a:r>
              <a:rPr lang="sl-SI" sz="2000" dirty="0" err="1" smtClean="0"/>
              <a:t>child</a:t>
            </a:r>
            <a:r>
              <a:rPr lang="sl-SI" sz="2000" dirty="0" smtClean="0"/>
              <a:t> </a:t>
            </a:r>
            <a:r>
              <a:rPr lang="sl-SI" sz="2000" dirty="0" err="1" smtClean="0"/>
              <a:t>visits</a:t>
            </a:r>
            <a:r>
              <a:rPr lang="sl-SI" sz="2000" dirty="0" smtClean="0"/>
              <a:t> at </a:t>
            </a:r>
            <a:r>
              <a:rPr lang="sl-SI" sz="2000" dirty="0" err="1" smtClean="0"/>
              <a:t>paediatrician</a:t>
            </a:r>
            <a:r>
              <a:rPr lang="sl-SI" sz="2000" dirty="0" smtClean="0"/>
              <a:t>:</a:t>
            </a:r>
          </a:p>
          <a:p>
            <a:r>
              <a:rPr lang="sl-SI" sz="2000" dirty="0" err="1" smtClean="0"/>
              <a:t>Infancy</a:t>
            </a:r>
            <a:r>
              <a:rPr lang="sl-SI" sz="2000" dirty="0" smtClean="0"/>
              <a:t>: </a:t>
            </a:r>
            <a:r>
              <a:rPr lang="sl-SI" sz="2000" dirty="0">
                <a:latin typeface="+mj-lt"/>
              </a:rPr>
              <a:t>1st, 3rd, 6th, </a:t>
            </a:r>
            <a:r>
              <a:rPr lang="sl-SI" sz="2000" dirty="0" smtClean="0">
                <a:latin typeface="+mj-lt"/>
              </a:rPr>
              <a:t>9th </a:t>
            </a:r>
            <a:r>
              <a:rPr lang="sl-SI" sz="2000" dirty="0" err="1" smtClean="0">
                <a:latin typeface="+mj-lt"/>
              </a:rPr>
              <a:t>month</a:t>
            </a:r>
            <a:r>
              <a:rPr lang="sl-SI" sz="2000" dirty="0" smtClean="0">
                <a:latin typeface="+mj-lt"/>
              </a:rPr>
              <a:t>, </a:t>
            </a:r>
          </a:p>
          <a:p>
            <a:r>
              <a:rPr lang="sl-SI" sz="2000" dirty="0" err="1" smtClean="0"/>
              <a:t>Early</a:t>
            </a:r>
            <a:r>
              <a:rPr lang="sl-SI" sz="2000" dirty="0" smtClean="0"/>
              <a:t> </a:t>
            </a:r>
            <a:r>
              <a:rPr lang="sl-SI" sz="2000" dirty="0" err="1"/>
              <a:t>childhood</a:t>
            </a:r>
            <a:r>
              <a:rPr lang="sl-SI" sz="2000" dirty="0"/>
              <a:t>:  </a:t>
            </a:r>
            <a:r>
              <a:rPr lang="sl-SI" sz="2000" dirty="0" smtClean="0"/>
              <a:t>12th, 18th </a:t>
            </a:r>
            <a:r>
              <a:rPr lang="sl-SI" sz="2000" dirty="0" err="1" smtClean="0"/>
              <a:t>month</a:t>
            </a:r>
            <a:r>
              <a:rPr lang="sl-SI" sz="2000" dirty="0" smtClean="0"/>
              <a:t>, 3 </a:t>
            </a:r>
            <a:r>
              <a:rPr lang="sl-SI" sz="2000" dirty="0" err="1" smtClean="0"/>
              <a:t>years</a:t>
            </a:r>
            <a:endParaRPr lang="sl-SI" sz="2000" dirty="0"/>
          </a:p>
          <a:p>
            <a:r>
              <a:rPr lang="sl-SI" sz="2000" dirty="0" err="1"/>
              <a:t>Middle</a:t>
            </a:r>
            <a:r>
              <a:rPr lang="sl-SI" sz="2000" dirty="0"/>
              <a:t> </a:t>
            </a:r>
            <a:r>
              <a:rPr lang="sl-SI" sz="2000" dirty="0" err="1"/>
              <a:t>childhood</a:t>
            </a:r>
            <a:r>
              <a:rPr lang="sl-SI" sz="2000" dirty="0"/>
              <a:t>: </a:t>
            </a:r>
            <a:r>
              <a:rPr lang="sl-SI" sz="2000" dirty="0" smtClean="0"/>
              <a:t>5 </a:t>
            </a:r>
            <a:r>
              <a:rPr lang="sl-SI" sz="2000" dirty="0" err="1" smtClean="0"/>
              <a:t>years</a:t>
            </a:r>
            <a:r>
              <a:rPr lang="sl-SI" sz="2000" dirty="0" smtClean="0"/>
              <a:t>, 6 </a:t>
            </a:r>
            <a:r>
              <a:rPr lang="sl-SI" sz="2000" dirty="0" err="1" smtClean="0"/>
              <a:t>years</a:t>
            </a:r>
            <a:r>
              <a:rPr lang="sl-SI" sz="2000" dirty="0" smtClean="0"/>
              <a:t> (1st grade </a:t>
            </a:r>
            <a:r>
              <a:rPr lang="sl-SI" sz="2000" dirty="0" err="1" smtClean="0"/>
              <a:t>of</a:t>
            </a:r>
            <a:r>
              <a:rPr lang="sl-SI" sz="2000" dirty="0" smtClean="0"/>
              <a:t> </a:t>
            </a:r>
            <a:r>
              <a:rPr lang="sl-SI" sz="2000" dirty="0" err="1" smtClean="0"/>
              <a:t>primary</a:t>
            </a:r>
            <a:r>
              <a:rPr lang="sl-SI" sz="2000" dirty="0" smtClean="0"/>
              <a:t> </a:t>
            </a:r>
            <a:r>
              <a:rPr lang="sl-SI" sz="2000" dirty="0" err="1" smtClean="0"/>
              <a:t>school</a:t>
            </a:r>
            <a:r>
              <a:rPr lang="sl-SI" sz="2000" dirty="0" smtClean="0"/>
              <a:t>), 8 </a:t>
            </a:r>
            <a:r>
              <a:rPr lang="sl-SI" sz="2000" dirty="0" err="1" smtClean="0"/>
              <a:t>years</a:t>
            </a:r>
            <a:r>
              <a:rPr lang="sl-SI" sz="2000" dirty="0" smtClean="0"/>
              <a:t> (3rd grade </a:t>
            </a:r>
            <a:r>
              <a:rPr lang="sl-SI" sz="2000" dirty="0" err="1" smtClean="0"/>
              <a:t>of</a:t>
            </a:r>
            <a:r>
              <a:rPr lang="sl-SI" sz="2000" dirty="0" smtClean="0"/>
              <a:t> </a:t>
            </a:r>
            <a:r>
              <a:rPr lang="sl-SI" sz="2000" dirty="0" err="1" smtClean="0"/>
              <a:t>primary</a:t>
            </a:r>
            <a:r>
              <a:rPr lang="sl-SI" sz="2000" dirty="0" smtClean="0"/>
              <a:t> </a:t>
            </a:r>
            <a:r>
              <a:rPr lang="sl-SI" sz="2000" dirty="0" err="1" smtClean="0"/>
              <a:t>school</a:t>
            </a:r>
            <a:r>
              <a:rPr lang="sl-SI" sz="2000" dirty="0" smtClean="0"/>
              <a:t>)</a:t>
            </a:r>
            <a:endParaRPr lang="sl-SI" sz="2000" dirty="0"/>
          </a:p>
          <a:p>
            <a:r>
              <a:rPr lang="sl-SI" sz="2000" dirty="0" smtClean="0"/>
              <a:t>Adolescence: 11 </a:t>
            </a:r>
            <a:r>
              <a:rPr lang="sl-SI" sz="2000" dirty="0" err="1" smtClean="0"/>
              <a:t>years</a:t>
            </a:r>
            <a:r>
              <a:rPr lang="sl-SI" sz="2000" dirty="0" smtClean="0"/>
              <a:t> (6th </a:t>
            </a:r>
            <a:r>
              <a:rPr lang="sl-SI" sz="2000" dirty="0"/>
              <a:t>grade </a:t>
            </a:r>
            <a:r>
              <a:rPr lang="sl-SI" sz="2000" dirty="0" err="1"/>
              <a:t>of</a:t>
            </a:r>
            <a:r>
              <a:rPr lang="sl-SI" sz="2000" dirty="0"/>
              <a:t> </a:t>
            </a:r>
            <a:r>
              <a:rPr lang="sl-SI" sz="2000" dirty="0" err="1"/>
              <a:t>primary</a:t>
            </a:r>
            <a:r>
              <a:rPr lang="sl-SI" sz="2000" dirty="0"/>
              <a:t> </a:t>
            </a:r>
            <a:r>
              <a:rPr lang="sl-SI" sz="2000" dirty="0" err="1"/>
              <a:t>school</a:t>
            </a:r>
            <a:r>
              <a:rPr lang="sl-SI" sz="2000" dirty="0" smtClean="0"/>
              <a:t>), 13 </a:t>
            </a:r>
            <a:r>
              <a:rPr lang="sl-SI" sz="2000" dirty="0" err="1" smtClean="0"/>
              <a:t>years</a:t>
            </a:r>
            <a:r>
              <a:rPr lang="sl-SI" sz="2000" dirty="0" smtClean="0"/>
              <a:t> (8th </a:t>
            </a:r>
            <a:r>
              <a:rPr lang="sl-SI" sz="2000" dirty="0"/>
              <a:t>grade </a:t>
            </a:r>
            <a:r>
              <a:rPr lang="sl-SI" sz="2000" dirty="0" err="1"/>
              <a:t>of</a:t>
            </a:r>
            <a:r>
              <a:rPr lang="sl-SI" sz="2000" dirty="0"/>
              <a:t> </a:t>
            </a:r>
            <a:r>
              <a:rPr lang="sl-SI" sz="2000" dirty="0" err="1"/>
              <a:t>primary</a:t>
            </a:r>
            <a:r>
              <a:rPr lang="sl-SI" sz="2000" dirty="0"/>
              <a:t> </a:t>
            </a:r>
            <a:r>
              <a:rPr lang="sl-SI" sz="2000" dirty="0" err="1"/>
              <a:t>school</a:t>
            </a:r>
            <a:r>
              <a:rPr lang="sl-SI" sz="2000" dirty="0" smtClean="0"/>
              <a:t>), 15 </a:t>
            </a:r>
            <a:r>
              <a:rPr lang="sl-SI" sz="2000" dirty="0" err="1" smtClean="0"/>
              <a:t>years</a:t>
            </a:r>
            <a:r>
              <a:rPr lang="sl-SI" sz="2000" dirty="0" smtClean="0"/>
              <a:t> (1st grade </a:t>
            </a:r>
            <a:r>
              <a:rPr lang="sl-SI" sz="2000" dirty="0" err="1" smtClean="0"/>
              <a:t>of</a:t>
            </a:r>
            <a:r>
              <a:rPr lang="sl-SI" sz="2000" dirty="0" smtClean="0"/>
              <a:t> </a:t>
            </a:r>
            <a:r>
              <a:rPr lang="sl-SI" sz="2000" dirty="0" err="1" smtClean="0"/>
              <a:t>secondary</a:t>
            </a:r>
            <a:r>
              <a:rPr lang="sl-SI" sz="2000" dirty="0" smtClean="0"/>
              <a:t> </a:t>
            </a:r>
            <a:r>
              <a:rPr lang="sl-SI" sz="2000" dirty="0" err="1"/>
              <a:t>school</a:t>
            </a:r>
            <a:r>
              <a:rPr lang="sl-SI" sz="2000" dirty="0" smtClean="0"/>
              <a:t>), 17 </a:t>
            </a:r>
            <a:r>
              <a:rPr lang="sl-SI" sz="2000" dirty="0" err="1" smtClean="0"/>
              <a:t>years</a:t>
            </a:r>
            <a:r>
              <a:rPr lang="sl-SI" sz="2000" dirty="0" smtClean="0"/>
              <a:t> (3rd </a:t>
            </a:r>
            <a:r>
              <a:rPr lang="sl-SI" sz="2000" dirty="0"/>
              <a:t>grade </a:t>
            </a:r>
            <a:r>
              <a:rPr lang="sl-SI" sz="2000" dirty="0" err="1"/>
              <a:t>of</a:t>
            </a:r>
            <a:r>
              <a:rPr lang="sl-SI" sz="2000" dirty="0"/>
              <a:t> </a:t>
            </a:r>
            <a:r>
              <a:rPr lang="sl-SI" sz="2000" dirty="0" err="1"/>
              <a:t>secondary</a:t>
            </a:r>
            <a:r>
              <a:rPr lang="sl-SI" sz="2000" dirty="0"/>
              <a:t> </a:t>
            </a:r>
            <a:r>
              <a:rPr lang="sl-SI" sz="2000" dirty="0" err="1"/>
              <a:t>school</a:t>
            </a:r>
            <a:r>
              <a:rPr lang="sl-SI" sz="2000" dirty="0" smtClean="0"/>
              <a:t>).</a:t>
            </a:r>
            <a:endParaRPr lang="sl-SI" sz="2000" dirty="0"/>
          </a:p>
          <a:p>
            <a:endParaRPr lang="sl-SI" sz="2000" dirty="0" smtClean="0">
              <a:latin typeface="+mj-lt"/>
            </a:endParaRPr>
          </a:p>
          <a:p>
            <a:endParaRPr lang="sl-SI" sz="1600" dirty="0">
              <a:solidFill>
                <a:srgbClr val="002060"/>
              </a:solidFill>
              <a:latin typeface="Calibri" panose="020F0502020204030204" pitchFamily="34" charset="0"/>
            </a:endParaRPr>
          </a:p>
        </p:txBody>
      </p:sp>
    </p:spTree>
    <p:extLst>
      <p:ext uri="{BB962C8B-B14F-4D97-AF65-F5344CB8AC3E}">
        <p14:creationId xmlns:p14="http://schemas.microsoft.com/office/powerpoint/2010/main" val="368324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Naslov 1"/>
          <p:cNvSpPr>
            <a:spLocks noGrp="1"/>
          </p:cNvSpPr>
          <p:nvPr>
            <p:ph type="title"/>
          </p:nvPr>
        </p:nvSpPr>
        <p:spPr>
          <a:xfrm>
            <a:off x="179512" y="213459"/>
            <a:ext cx="8507288" cy="1143000"/>
          </a:xfrm>
        </p:spPr>
        <p:txBody>
          <a:bodyPr>
            <a:normAutofit/>
          </a:bodyPr>
          <a:lstStyle/>
          <a:p>
            <a:pPr algn="l"/>
            <a:r>
              <a:rPr lang="sl-SI" altLang="sl-SI" sz="2800" b="1" dirty="0" err="1" smtClean="0">
                <a:solidFill>
                  <a:srgbClr val="0070C0"/>
                </a:solidFill>
              </a:rPr>
              <a:t>Well</a:t>
            </a:r>
            <a:r>
              <a:rPr lang="sl-SI" altLang="sl-SI" sz="2800" b="1" dirty="0" smtClean="0">
                <a:solidFill>
                  <a:srgbClr val="0070C0"/>
                </a:solidFill>
              </a:rPr>
              <a:t>–</a:t>
            </a:r>
            <a:r>
              <a:rPr lang="sl-SI" altLang="sl-SI" sz="2800" b="1" dirty="0" err="1" smtClean="0">
                <a:solidFill>
                  <a:srgbClr val="0070C0"/>
                </a:solidFill>
              </a:rPr>
              <a:t>child</a:t>
            </a:r>
            <a:r>
              <a:rPr lang="sl-SI" altLang="sl-SI" sz="2800" b="1" dirty="0" smtClean="0">
                <a:solidFill>
                  <a:srgbClr val="0070C0"/>
                </a:solidFill>
              </a:rPr>
              <a:t> </a:t>
            </a:r>
            <a:r>
              <a:rPr lang="sl-SI" altLang="sl-SI" sz="2800" b="1" dirty="0" err="1" smtClean="0">
                <a:solidFill>
                  <a:srgbClr val="0070C0"/>
                </a:solidFill>
              </a:rPr>
              <a:t>visits</a:t>
            </a:r>
            <a:r>
              <a:rPr lang="sl-SI" altLang="sl-SI" sz="2800" b="1" dirty="0" smtClean="0">
                <a:solidFill>
                  <a:srgbClr val="0070C0"/>
                </a:solidFill>
              </a:rPr>
              <a:t> </a:t>
            </a:r>
            <a:r>
              <a:rPr lang="sl-SI" altLang="sl-SI" sz="2800" b="1" dirty="0" err="1" smtClean="0">
                <a:solidFill>
                  <a:srgbClr val="0070C0"/>
                </a:solidFill>
              </a:rPr>
              <a:t>for</a:t>
            </a:r>
            <a:r>
              <a:rPr lang="sl-SI" altLang="sl-SI" sz="2800" b="1" dirty="0" smtClean="0">
                <a:solidFill>
                  <a:srgbClr val="0070C0"/>
                </a:solidFill>
              </a:rPr>
              <a:t> </a:t>
            </a:r>
            <a:r>
              <a:rPr lang="sl-SI" altLang="sl-SI" sz="2800" b="1" dirty="0" err="1" smtClean="0">
                <a:solidFill>
                  <a:srgbClr val="0070C0"/>
                </a:solidFill>
              </a:rPr>
              <a:t>infants</a:t>
            </a:r>
            <a:r>
              <a:rPr lang="sl-SI" altLang="sl-SI" sz="2800" b="1" dirty="0" smtClean="0">
                <a:solidFill>
                  <a:srgbClr val="0070C0"/>
                </a:solidFill>
              </a:rPr>
              <a:t>, </a:t>
            </a:r>
            <a:r>
              <a:rPr lang="sl-SI" altLang="sl-SI" sz="2800" b="1" dirty="0" err="1" smtClean="0">
                <a:solidFill>
                  <a:srgbClr val="0070C0"/>
                </a:solidFill>
              </a:rPr>
              <a:t>children</a:t>
            </a:r>
            <a:r>
              <a:rPr lang="sl-SI" altLang="sl-SI" sz="2800" b="1" dirty="0" smtClean="0">
                <a:solidFill>
                  <a:srgbClr val="0070C0"/>
                </a:solidFill>
              </a:rPr>
              <a:t> </a:t>
            </a:r>
            <a:r>
              <a:rPr lang="sl-SI" altLang="sl-SI" sz="2800" b="1" dirty="0" err="1" smtClean="0">
                <a:solidFill>
                  <a:srgbClr val="0070C0"/>
                </a:solidFill>
              </a:rPr>
              <a:t>and</a:t>
            </a:r>
            <a:r>
              <a:rPr lang="sl-SI" altLang="sl-SI" sz="2800" b="1" dirty="0" smtClean="0">
                <a:solidFill>
                  <a:srgbClr val="0070C0"/>
                </a:solidFill>
              </a:rPr>
              <a:t> </a:t>
            </a:r>
            <a:r>
              <a:rPr lang="sl-SI" altLang="sl-SI" sz="2800" b="1" dirty="0" err="1" smtClean="0">
                <a:solidFill>
                  <a:srgbClr val="0070C0"/>
                </a:solidFill>
              </a:rPr>
              <a:t>adolescents</a:t>
            </a:r>
            <a:r>
              <a:rPr lang="sl-SI" altLang="sl-SI" sz="2800" b="1" dirty="0" smtClean="0">
                <a:solidFill>
                  <a:srgbClr val="0070C0"/>
                </a:solidFill>
              </a:rPr>
              <a:t>  </a:t>
            </a:r>
          </a:p>
        </p:txBody>
      </p:sp>
      <p:graphicFrame>
        <p:nvGraphicFramePr>
          <p:cNvPr id="4" name="Ograda vsebine 3"/>
          <p:cNvGraphicFramePr>
            <a:graphicFrameLocks noGrp="1"/>
          </p:cNvGraphicFramePr>
          <p:nvPr>
            <p:ph idx="1"/>
            <p:extLst>
              <p:ext uri="{D42A27DB-BD31-4B8C-83A1-F6EECF244321}">
                <p14:modId xmlns:p14="http://schemas.microsoft.com/office/powerpoint/2010/main" val="287606864"/>
              </p:ext>
            </p:extLst>
          </p:nvPr>
        </p:nvGraphicFramePr>
        <p:xfrm>
          <a:off x="467544" y="1356459"/>
          <a:ext cx="8219256" cy="52408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PoljeZBesedilom 2"/>
          <p:cNvSpPr txBox="1"/>
          <p:nvPr/>
        </p:nvSpPr>
        <p:spPr bwMode="auto">
          <a:xfrm>
            <a:off x="7785562" y="5356746"/>
            <a:ext cx="184731" cy="584775"/>
          </a:xfrm>
          <a:prstGeom prst="rect">
            <a:avLst/>
          </a:prstGeom>
          <a:solidFill>
            <a:schemeClr val="bg1"/>
          </a:solidFill>
          <a:ln w="9525">
            <a:noFill/>
            <a:miter lim="800000"/>
            <a:headEnd/>
            <a:tailEnd/>
          </a:ln>
        </p:spPr>
        <p:txBody>
          <a:bodyPr wrap="none" rtlCol="0">
            <a:spAutoFit/>
          </a:bodyPr>
          <a:lstStyle/>
          <a:p>
            <a:pPr marL="342900" indent="-342900">
              <a:buFont typeface="Arial" charset="0"/>
              <a:buNone/>
            </a:pPr>
            <a:endParaRPr lang="sl-SI" sz="3200" b="1" dirty="0" smtClean="0">
              <a:solidFill>
                <a:schemeClr val="accent2">
                  <a:lumMod val="75000"/>
                </a:schemeClr>
              </a:solidFill>
              <a:latin typeface="Calibri" panose="020F0502020204030204" pitchFamily="34" charset="0"/>
            </a:endParaRPr>
          </a:p>
        </p:txBody>
      </p:sp>
      <p:sp>
        <p:nvSpPr>
          <p:cNvPr id="6" name="Smeško 5"/>
          <p:cNvSpPr/>
          <p:nvPr/>
        </p:nvSpPr>
        <p:spPr>
          <a:xfrm>
            <a:off x="3563888" y="1431732"/>
            <a:ext cx="428209" cy="386403"/>
          </a:xfrm>
          <a:prstGeom prst="smileyFace">
            <a:avLst/>
          </a:prstGeom>
          <a:solidFill>
            <a:srgbClr val="F3F82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l-SI"/>
          </a:p>
        </p:txBody>
      </p:sp>
      <p:sp>
        <p:nvSpPr>
          <p:cNvPr id="9" name="Smeško 8"/>
          <p:cNvSpPr/>
          <p:nvPr/>
        </p:nvSpPr>
        <p:spPr>
          <a:xfrm>
            <a:off x="539552" y="1356459"/>
            <a:ext cx="428209" cy="386403"/>
          </a:xfrm>
          <a:prstGeom prst="smileyFace">
            <a:avLst/>
          </a:prstGeom>
          <a:solidFill>
            <a:srgbClr val="F3F82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l-SI"/>
          </a:p>
        </p:txBody>
      </p:sp>
      <p:sp>
        <p:nvSpPr>
          <p:cNvPr id="10" name="Smeško 9"/>
          <p:cNvSpPr/>
          <p:nvPr/>
        </p:nvSpPr>
        <p:spPr>
          <a:xfrm>
            <a:off x="2171666" y="5081369"/>
            <a:ext cx="428209" cy="386403"/>
          </a:xfrm>
          <a:prstGeom prst="smileyFace">
            <a:avLst/>
          </a:prstGeom>
          <a:solidFill>
            <a:srgbClr val="F3F82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l-SI"/>
          </a:p>
        </p:txBody>
      </p:sp>
      <p:sp>
        <p:nvSpPr>
          <p:cNvPr id="11" name="Smeško 10"/>
          <p:cNvSpPr/>
          <p:nvPr/>
        </p:nvSpPr>
        <p:spPr>
          <a:xfrm>
            <a:off x="2234799" y="3239315"/>
            <a:ext cx="428209" cy="386403"/>
          </a:xfrm>
          <a:prstGeom prst="smileyFace">
            <a:avLst/>
          </a:prstGeom>
          <a:solidFill>
            <a:srgbClr val="F3F82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l-SI"/>
          </a:p>
        </p:txBody>
      </p:sp>
      <p:sp>
        <p:nvSpPr>
          <p:cNvPr id="12" name="Smeško 11"/>
          <p:cNvSpPr/>
          <p:nvPr/>
        </p:nvSpPr>
        <p:spPr>
          <a:xfrm>
            <a:off x="5235474" y="3239315"/>
            <a:ext cx="428209" cy="386403"/>
          </a:xfrm>
          <a:prstGeom prst="smileyFace">
            <a:avLst/>
          </a:prstGeom>
          <a:solidFill>
            <a:srgbClr val="F3F82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l-SI"/>
          </a:p>
        </p:txBody>
      </p:sp>
      <p:sp>
        <p:nvSpPr>
          <p:cNvPr id="13" name="Smeško 12"/>
          <p:cNvSpPr/>
          <p:nvPr/>
        </p:nvSpPr>
        <p:spPr>
          <a:xfrm>
            <a:off x="6171967" y="1431732"/>
            <a:ext cx="428209" cy="386403"/>
          </a:xfrm>
          <a:prstGeom prst="smileyFace">
            <a:avLst/>
          </a:prstGeom>
          <a:solidFill>
            <a:srgbClr val="F3F82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l-SI"/>
          </a:p>
        </p:txBody>
      </p:sp>
      <p:sp>
        <p:nvSpPr>
          <p:cNvPr id="8" name="Sonce 7"/>
          <p:cNvSpPr/>
          <p:nvPr/>
        </p:nvSpPr>
        <p:spPr>
          <a:xfrm>
            <a:off x="2599875" y="4974320"/>
            <a:ext cx="764275" cy="600502"/>
          </a:xfrm>
          <a:prstGeom prst="sun">
            <a:avLst/>
          </a:prstGeom>
          <a:solidFill>
            <a:srgbClr val="F3F82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l-SI"/>
          </a:p>
        </p:txBody>
      </p:sp>
      <p:sp>
        <p:nvSpPr>
          <p:cNvPr id="14" name="Sonce 13"/>
          <p:cNvSpPr/>
          <p:nvPr/>
        </p:nvSpPr>
        <p:spPr>
          <a:xfrm>
            <a:off x="5067440" y="4908072"/>
            <a:ext cx="764275" cy="600502"/>
          </a:xfrm>
          <a:prstGeom prst="sun">
            <a:avLst/>
          </a:prstGeom>
          <a:solidFill>
            <a:srgbClr val="F3F82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l-SI"/>
          </a:p>
        </p:txBody>
      </p:sp>
    </p:spTree>
    <p:extLst>
      <p:ext uri="{BB962C8B-B14F-4D97-AF65-F5344CB8AC3E}">
        <p14:creationId xmlns:p14="http://schemas.microsoft.com/office/powerpoint/2010/main" val="37269291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23528" y="332656"/>
            <a:ext cx="6347713" cy="1320800"/>
          </a:xfrm>
        </p:spPr>
        <p:txBody>
          <a:bodyPr>
            <a:normAutofit fontScale="90000"/>
          </a:bodyPr>
          <a:lstStyle/>
          <a:p>
            <a:r>
              <a:rPr lang="sl-SI" b="1" dirty="0" err="1">
                <a:solidFill>
                  <a:srgbClr val="0070C0"/>
                </a:solidFill>
              </a:rPr>
              <a:t>Well-child</a:t>
            </a:r>
            <a:r>
              <a:rPr lang="sl-SI" b="1" dirty="0">
                <a:solidFill>
                  <a:srgbClr val="0070C0"/>
                </a:solidFill>
              </a:rPr>
              <a:t> </a:t>
            </a:r>
            <a:r>
              <a:rPr lang="sl-SI" b="1" dirty="0" err="1">
                <a:solidFill>
                  <a:srgbClr val="0070C0"/>
                </a:solidFill>
              </a:rPr>
              <a:t>visits</a:t>
            </a:r>
            <a:r>
              <a:rPr lang="sl-SI" b="1" dirty="0">
                <a:solidFill>
                  <a:srgbClr val="0070C0"/>
                </a:solidFill>
              </a:rPr>
              <a:t>: </a:t>
            </a:r>
            <a:r>
              <a:rPr lang="sl-SI" b="1" dirty="0" err="1">
                <a:solidFill>
                  <a:srgbClr val="0070C0"/>
                </a:solidFill>
              </a:rPr>
              <a:t>prenatal</a:t>
            </a:r>
            <a:r>
              <a:rPr lang="sl-SI" b="1" dirty="0">
                <a:solidFill>
                  <a:srgbClr val="0070C0"/>
                </a:solidFill>
              </a:rPr>
              <a:t> </a:t>
            </a:r>
            <a:r>
              <a:rPr lang="sl-SI" b="1" dirty="0" err="1">
                <a:solidFill>
                  <a:srgbClr val="0070C0"/>
                </a:solidFill>
              </a:rPr>
              <a:t>phase</a:t>
            </a:r>
            <a:r>
              <a:rPr lang="sl-SI" b="1" dirty="0">
                <a:solidFill>
                  <a:srgbClr val="0070C0"/>
                </a:solidFill>
              </a:rPr>
              <a:t> </a:t>
            </a:r>
            <a:r>
              <a:rPr lang="sl-SI" b="1" dirty="0" err="1">
                <a:solidFill>
                  <a:srgbClr val="0070C0"/>
                </a:solidFill>
              </a:rPr>
              <a:t>and</a:t>
            </a:r>
            <a:r>
              <a:rPr lang="sl-SI" b="1" dirty="0">
                <a:solidFill>
                  <a:srgbClr val="0070C0"/>
                </a:solidFill>
              </a:rPr>
              <a:t> </a:t>
            </a:r>
            <a:r>
              <a:rPr lang="sl-SI" b="1" dirty="0" err="1">
                <a:solidFill>
                  <a:srgbClr val="0070C0"/>
                </a:solidFill>
              </a:rPr>
              <a:t>birth</a:t>
            </a:r>
            <a:r>
              <a:rPr lang="sl-SI" b="1" dirty="0">
                <a:solidFill>
                  <a:srgbClr val="0070C0"/>
                </a:solidFill>
              </a:rPr>
              <a:t>, </a:t>
            </a:r>
            <a:r>
              <a:rPr lang="sl-SI" b="1" dirty="0" err="1">
                <a:solidFill>
                  <a:srgbClr val="0070C0"/>
                </a:solidFill>
              </a:rPr>
              <a:t>Slovenia</a:t>
            </a:r>
            <a:r>
              <a:rPr lang="sl-SI" b="1" dirty="0">
                <a:solidFill>
                  <a:srgbClr val="0070C0"/>
                </a:solidFill>
              </a:rPr>
              <a:t> </a:t>
            </a:r>
            <a:r>
              <a:rPr lang="sl-SI" b="1" dirty="0" smtClean="0">
                <a:solidFill>
                  <a:srgbClr val="0070C0"/>
                </a:solidFill>
              </a:rPr>
              <a:t>2015</a:t>
            </a:r>
            <a:endParaRPr lang="sl-SI" dirty="0"/>
          </a:p>
        </p:txBody>
      </p:sp>
      <p:graphicFrame>
        <p:nvGraphicFramePr>
          <p:cNvPr id="4" name="Ograda vsebine 3"/>
          <p:cNvGraphicFramePr>
            <a:graphicFrameLocks noGrp="1"/>
          </p:cNvGraphicFramePr>
          <p:nvPr>
            <p:ph idx="1"/>
            <p:extLst>
              <p:ext uri="{D42A27DB-BD31-4B8C-83A1-F6EECF244321}">
                <p14:modId xmlns:p14="http://schemas.microsoft.com/office/powerpoint/2010/main" val="2703473792"/>
              </p:ext>
            </p:extLst>
          </p:nvPr>
        </p:nvGraphicFramePr>
        <p:xfrm>
          <a:off x="629232" y="1844824"/>
          <a:ext cx="6348415" cy="2865120"/>
        </p:xfrm>
        <a:graphic>
          <a:graphicData uri="http://schemas.openxmlformats.org/drawingml/2006/table">
            <a:tbl>
              <a:tblPr firstRow="1" bandRow="1">
                <a:tableStyleId>{5C22544A-7EE6-4342-B048-85BDC9FD1C3A}</a:tableStyleId>
              </a:tblPr>
              <a:tblGrid>
                <a:gridCol w="1269683"/>
                <a:gridCol w="1269683"/>
                <a:gridCol w="1269683"/>
                <a:gridCol w="1269683"/>
                <a:gridCol w="1269683"/>
              </a:tblGrid>
              <a:tr h="370840">
                <a:tc>
                  <a:txBody>
                    <a:bodyPr/>
                    <a:lstStyle/>
                    <a:p>
                      <a:endParaRPr lang="sl-SI" dirty="0"/>
                    </a:p>
                  </a:txBody>
                  <a:tcPr marL="77736" marR="77736"/>
                </a:tc>
                <a:tc>
                  <a:txBody>
                    <a:bodyPr/>
                    <a:lstStyle/>
                    <a:p>
                      <a:r>
                        <a:rPr lang="sl-SI" dirty="0" smtClean="0"/>
                        <a:t>US</a:t>
                      </a:r>
                      <a:endParaRPr lang="sl-SI" dirty="0"/>
                    </a:p>
                  </a:txBody>
                  <a:tcPr marL="77736" marR="77736"/>
                </a:tc>
                <a:tc>
                  <a:txBody>
                    <a:bodyPr/>
                    <a:lstStyle/>
                    <a:p>
                      <a:r>
                        <a:rPr lang="sl-SI" dirty="0" smtClean="0"/>
                        <a:t>lab</a:t>
                      </a:r>
                      <a:endParaRPr lang="sl-SI" dirty="0"/>
                    </a:p>
                  </a:txBody>
                  <a:tcPr marL="77736" marR="77736"/>
                </a:tc>
                <a:tc>
                  <a:txBody>
                    <a:bodyPr/>
                    <a:lstStyle/>
                    <a:p>
                      <a:r>
                        <a:rPr lang="sl-SI" sz="1800" b="0" kern="1200" dirty="0" smtClean="0">
                          <a:solidFill>
                            <a:schemeClr val="lt1"/>
                          </a:solidFill>
                          <a:effectLst/>
                          <a:latin typeface="+mn-lt"/>
                          <a:ea typeface="+mn-ea"/>
                          <a:cs typeface="+mn-cs"/>
                        </a:rPr>
                        <a:t>TEOAE</a:t>
                      </a:r>
                      <a:endParaRPr lang="sl-SI" dirty="0"/>
                    </a:p>
                  </a:txBody>
                  <a:tcPr marL="77736" marR="77736"/>
                </a:tc>
                <a:tc>
                  <a:txBody>
                    <a:bodyPr/>
                    <a:lstStyle/>
                    <a:p>
                      <a:r>
                        <a:rPr lang="sl-SI" dirty="0" smtClean="0"/>
                        <a:t>Hip</a:t>
                      </a:r>
                      <a:r>
                        <a:rPr lang="sl-SI" baseline="0" dirty="0" smtClean="0"/>
                        <a:t> US </a:t>
                      </a:r>
                      <a:r>
                        <a:rPr lang="sl-SI" baseline="0" dirty="0" err="1" smtClean="0"/>
                        <a:t>screening</a:t>
                      </a:r>
                      <a:endParaRPr lang="sl-SI" dirty="0"/>
                    </a:p>
                  </a:txBody>
                  <a:tcPr marL="77736" marR="77736"/>
                </a:tc>
              </a:tr>
              <a:tr h="370840">
                <a:tc>
                  <a:txBody>
                    <a:bodyPr/>
                    <a:lstStyle/>
                    <a:p>
                      <a:r>
                        <a:rPr lang="sl-SI" dirty="0" smtClean="0"/>
                        <a:t>1st</a:t>
                      </a:r>
                      <a:r>
                        <a:rPr lang="sl-SI" baseline="0" dirty="0" smtClean="0"/>
                        <a:t> </a:t>
                      </a:r>
                      <a:r>
                        <a:rPr lang="sl-SI" baseline="0" dirty="0" err="1" smtClean="0"/>
                        <a:t>visit</a:t>
                      </a:r>
                      <a:endParaRPr lang="sl-SI" dirty="0"/>
                    </a:p>
                  </a:txBody>
                  <a:tcPr marL="77736" marR="77736"/>
                </a:tc>
                <a:tc>
                  <a:txBody>
                    <a:bodyPr/>
                    <a:lstStyle/>
                    <a:p>
                      <a:pPr algn="ctr"/>
                      <a:endParaRPr lang="sl-SI" dirty="0"/>
                    </a:p>
                  </a:txBody>
                  <a:tcPr marL="77736" marR="77736"/>
                </a:tc>
                <a:tc>
                  <a:txBody>
                    <a:bodyPr/>
                    <a:lstStyle/>
                    <a:p>
                      <a:pPr algn="ctr"/>
                      <a:r>
                        <a:rPr lang="sl-SI" dirty="0" smtClean="0"/>
                        <a:t>+</a:t>
                      </a:r>
                      <a:endParaRPr lang="sl-SI" dirty="0"/>
                    </a:p>
                  </a:txBody>
                  <a:tcPr marL="77736" marR="77736"/>
                </a:tc>
                <a:tc>
                  <a:txBody>
                    <a:bodyPr/>
                    <a:lstStyle/>
                    <a:p>
                      <a:pPr algn="ctr"/>
                      <a:endParaRPr lang="sl-SI" dirty="0"/>
                    </a:p>
                  </a:txBody>
                  <a:tcPr marL="77736" marR="77736"/>
                </a:tc>
                <a:tc>
                  <a:txBody>
                    <a:bodyPr/>
                    <a:lstStyle/>
                    <a:p>
                      <a:pPr algn="ctr"/>
                      <a:endParaRPr lang="sl-SI" dirty="0"/>
                    </a:p>
                  </a:txBody>
                  <a:tcPr marL="77736" marR="77736"/>
                </a:tc>
              </a:tr>
              <a:tr h="370840">
                <a:tc>
                  <a:txBody>
                    <a:bodyPr/>
                    <a:lstStyle/>
                    <a:p>
                      <a:r>
                        <a:rPr lang="sl-SI" dirty="0" smtClean="0"/>
                        <a:t>20</a:t>
                      </a:r>
                      <a:r>
                        <a:rPr lang="sl-SI" baseline="0" dirty="0" smtClean="0"/>
                        <a:t> </a:t>
                      </a:r>
                      <a:r>
                        <a:rPr lang="sl-SI" dirty="0" err="1" smtClean="0"/>
                        <a:t>weeks</a:t>
                      </a:r>
                      <a:endParaRPr lang="sl-SI" dirty="0"/>
                    </a:p>
                  </a:txBody>
                  <a:tcPr marL="77736" marR="77736"/>
                </a:tc>
                <a:tc>
                  <a:txBody>
                    <a:bodyPr/>
                    <a:lstStyle/>
                    <a:p>
                      <a:pPr algn="ctr"/>
                      <a:r>
                        <a:rPr lang="sl-SI" dirty="0" smtClean="0"/>
                        <a:t>+</a:t>
                      </a:r>
                      <a:endParaRPr lang="sl-SI" dirty="0"/>
                    </a:p>
                  </a:txBody>
                  <a:tcPr marL="77736" marR="77736"/>
                </a:tc>
                <a:tc>
                  <a:txBody>
                    <a:bodyPr/>
                    <a:lstStyle/>
                    <a:p>
                      <a:pPr algn="ctr"/>
                      <a:endParaRPr lang="sl-SI"/>
                    </a:p>
                  </a:txBody>
                  <a:tcPr marL="77736" marR="77736"/>
                </a:tc>
                <a:tc>
                  <a:txBody>
                    <a:bodyPr/>
                    <a:lstStyle/>
                    <a:p>
                      <a:pPr algn="ctr"/>
                      <a:endParaRPr lang="sl-SI" dirty="0"/>
                    </a:p>
                  </a:txBody>
                  <a:tcPr marL="77736" marR="77736"/>
                </a:tc>
                <a:tc>
                  <a:txBody>
                    <a:bodyPr/>
                    <a:lstStyle/>
                    <a:p>
                      <a:pPr algn="ctr"/>
                      <a:endParaRPr lang="sl-SI" dirty="0"/>
                    </a:p>
                  </a:txBody>
                  <a:tcPr marL="77736" marR="77736"/>
                </a:tc>
              </a:tr>
              <a:tr h="370840">
                <a:tc>
                  <a:txBody>
                    <a:bodyPr/>
                    <a:lstStyle/>
                    <a:p>
                      <a:r>
                        <a:rPr lang="sl-SI" dirty="0" smtClean="0"/>
                        <a:t>36</a:t>
                      </a:r>
                      <a:r>
                        <a:rPr lang="sl-SI" baseline="0" dirty="0" smtClean="0"/>
                        <a:t> </a:t>
                      </a:r>
                      <a:r>
                        <a:rPr lang="sl-SI" dirty="0" err="1" smtClean="0"/>
                        <a:t>weeks</a:t>
                      </a:r>
                      <a:endParaRPr lang="sl-SI" dirty="0"/>
                    </a:p>
                  </a:txBody>
                  <a:tcPr marL="77736" marR="77736"/>
                </a:tc>
                <a:tc>
                  <a:txBody>
                    <a:bodyPr/>
                    <a:lstStyle/>
                    <a:p>
                      <a:pPr algn="ctr"/>
                      <a:r>
                        <a:rPr lang="sl-SI" dirty="0" smtClean="0"/>
                        <a:t>+</a:t>
                      </a:r>
                      <a:endParaRPr lang="sl-SI" dirty="0"/>
                    </a:p>
                  </a:txBody>
                  <a:tcPr marL="77736" marR="77736"/>
                </a:tc>
                <a:tc>
                  <a:txBody>
                    <a:bodyPr/>
                    <a:lstStyle/>
                    <a:p>
                      <a:pPr algn="ctr"/>
                      <a:endParaRPr lang="sl-SI"/>
                    </a:p>
                  </a:txBody>
                  <a:tcPr marL="77736" marR="77736"/>
                </a:tc>
                <a:tc>
                  <a:txBody>
                    <a:bodyPr/>
                    <a:lstStyle/>
                    <a:p>
                      <a:pPr algn="ctr"/>
                      <a:endParaRPr lang="sl-SI"/>
                    </a:p>
                  </a:txBody>
                  <a:tcPr marL="77736" marR="77736"/>
                </a:tc>
                <a:tc>
                  <a:txBody>
                    <a:bodyPr/>
                    <a:lstStyle/>
                    <a:p>
                      <a:pPr algn="ctr"/>
                      <a:endParaRPr lang="sl-SI" dirty="0"/>
                    </a:p>
                  </a:txBody>
                  <a:tcPr marL="77736" marR="77736"/>
                </a:tc>
              </a:tr>
              <a:tr h="370840">
                <a:tc>
                  <a:txBody>
                    <a:bodyPr/>
                    <a:lstStyle/>
                    <a:p>
                      <a:r>
                        <a:rPr lang="sl-SI" dirty="0" smtClean="0"/>
                        <a:t>40 </a:t>
                      </a:r>
                      <a:r>
                        <a:rPr lang="sl-SI" dirty="0" err="1" smtClean="0"/>
                        <a:t>weeks</a:t>
                      </a:r>
                      <a:endParaRPr lang="sl-SI" dirty="0"/>
                    </a:p>
                  </a:txBody>
                  <a:tcPr marL="77736" marR="77736"/>
                </a:tc>
                <a:tc>
                  <a:txBody>
                    <a:bodyPr/>
                    <a:lstStyle/>
                    <a:p>
                      <a:pPr algn="ctr"/>
                      <a:r>
                        <a:rPr lang="sl-SI" dirty="0" smtClean="0"/>
                        <a:t>-</a:t>
                      </a:r>
                      <a:endParaRPr lang="sl-SI" dirty="0"/>
                    </a:p>
                  </a:txBody>
                  <a:tcPr marL="77736" marR="77736"/>
                </a:tc>
                <a:tc>
                  <a:txBody>
                    <a:bodyPr/>
                    <a:lstStyle/>
                    <a:p>
                      <a:pPr algn="ctr"/>
                      <a:r>
                        <a:rPr lang="sl-SI" dirty="0" smtClean="0"/>
                        <a:t>+</a:t>
                      </a:r>
                      <a:endParaRPr lang="sl-SI" dirty="0"/>
                    </a:p>
                  </a:txBody>
                  <a:tcPr marL="77736" marR="77736"/>
                </a:tc>
                <a:tc>
                  <a:txBody>
                    <a:bodyPr/>
                    <a:lstStyle/>
                    <a:p>
                      <a:pPr algn="ctr"/>
                      <a:endParaRPr lang="sl-SI"/>
                    </a:p>
                  </a:txBody>
                  <a:tcPr marL="77736" marR="77736"/>
                </a:tc>
                <a:tc>
                  <a:txBody>
                    <a:bodyPr/>
                    <a:lstStyle/>
                    <a:p>
                      <a:pPr algn="ctr"/>
                      <a:endParaRPr lang="sl-SI" dirty="0"/>
                    </a:p>
                  </a:txBody>
                  <a:tcPr marL="77736" marR="77736"/>
                </a:tc>
              </a:tr>
              <a:tr h="370840">
                <a:tc>
                  <a:txBody>
                    <a:bodyPr/>
                    <a:lstStyle/>
                    <a:p>
                      <a:r>
                        <a:rPr lang="sl-SI" dirty="0" smtClean="0"/>
                        <a:t>At </a:t>
                      </a:r>
                      <a:r>
                        <a:rPr lang="sl-SI" dirty="0" err="1" smtClean="0"/>
                        <a:t>birth</a:t>
                      </a:r>
                      <a:endParaRPr lang="sl-SI" dirty="0"/>
                    </a:p>
                  </a:txBody>
                  <a:tcPr marL="77736" marR="77736"/>
                </a:tc>
                <a:tc>
                  <a:txBody>
                    <a:bodyPr/>
                    <a:lstStyle/>
                    <a:p>
                      <a:pPr algn="ctr"/>
                      <a:r>
                        <a:rPr lang="sl-SI" dirty="0" smtClean="0"/>
                        <a:t>+</a:t>
                      </a:r>
                      <a:endParaRPr lang="sl-SI" dirty="0"/>
                    </a:p>
                  </a:txBody>
                  <a:tcPr marL="77736" marR="77736"/>
                </a:tc>
                <a:tc>
                  <a:txBody>
                    <a:bodyPr/>
                    <a:lstStyle/>
                    <a:p>
                      <a:pPr algn="ctr"/>
                      <a:endParaRPr lang="sl-SI" dirty="0"/>
                    </a:p>
                  </a:txBody>
                  <a:tcPr marL="77736" marR="77736"/>
                </a:tc>
                <a:tc>
                  <a:txBody>
                    <a:bodyPr/>
                    <a:lstStyle/>
                    <a:p>
                      <a:pPr algn="ctr"/>
                      <a:r>
                        <a:rPr lang="sl-SI" dirty="0" smtClean="0"/>
                        <a:t>+</a:t>
                      </a:r>
                      <a:endParaRPr lang="sl-SI" dirty="0"/>
                    </a:p>
                  </a:txBody>
                  <a:tcPr marL="77736" marR="77736"/>
                </a:tc>
                <a:tc>
                  <a:txBody>
                    <a:bodyPr/>
                    <a:lstStyle/>
                    <a:p>
                      <a:pPr algn="ctr"/>
                      <a:r>
                        <a:rPr lang="sl-SI" dirty="0" smtClean="0"/>
                        <a:t>+</a:t>
                      </a:r>
                      <a:endParaRPr lang="sl-SI" dirty="0"/>
                    </a:p>
                  </a:txBody>
                  <a:tcPr marL="77736" marR="77736"/>
                </a:tc>
              </a:tr>
              <a:tr h="370840">
                <a:tc>
                  <a:txBody>
                    <a:bodyPr/>
                    <a:lstStyle/>
                    <a:p>
                      <a:endParaRPr lang="sl-SI" dirty="0"/>
                    </a:p>
                  </a:txBody>
                  <a:tcPr marL="77736" marR="77736"/>
                </a:tc>
                <a:tc>
                  <a:txBody>
                    <a:bodyPr/>
                    <a:lstStyle/>
                    <a:p>
                      <a:endParaRPr lang="sl-SI"/>
                    </a:p>
                  </a:txBody>
                  <a:tcPr marL="77736" marR="77736"/>
                </a:tc>
                <a:tc>
                  <a:txBody>
                    <a:bodyPr/>
                    <a:lstStyle/>
                    <a:p>
                      <a:endParaRPr lang="sl-SI"/>
                    </a:p>
                  </a:txBody>
                  <a:tcPr marL="77736" marR="77736"/>
                </a:tc>
                <a:tc>
                  <a:txBody>
                    <a:bodyPr/>
                    <a:lstStyle/>
                    <a:p>
                      <a:endParaRPr lang="sl-SI"/>
                    </a:p>
                  </a:txBody>
                  <a:tcPr marL="77736" marR="77736"/>
                </a:tc>
                <a:tc>
                  <a:txBody>
                    <a:bodyPr/>
                    <a:lstStyle/>
                    <a:p>
                      <a:endParaRPr lang="sl-SI" dirty="0"/>
                    </a:p>
                  </a:txBody>
                  <a:tcPr marL="77736" marR="77736"/>
                </a:tc>
              </a:tr>
            </a:tbl>
          </a:graphicData>
        </a:graphic>
      </p:graphicFrame>
      <p:sp>
        <p:nvSpPr>
          <p:cNvPr id="3" name="Pravokotnik 2"/>
          <p:cNvSpPr/>
          <p:nvPr/>
        </p:nvSpPr>
        <p:spPr>
          <a:xfrm>
            <a:off x="629232" y="5255896"/>
            <a:ext cx="6751080" cy="923330"/>
          </a:xfrm>
          <a:prstGeom prst="rect">
            <a:avLst/>
          </a:prstGeom>
        </p:spPr>
        <p:txBody>
          <a:bodyPr wrap="square">
            <a:spAutoFit/>
          </a:bodyPr>
          <a:lstStyle/>
          <a:p>
            <a:pPr lvl="0"/>
            <a:r>
              <a:rPr lang="sl-SI" dirty="0"/>
              <a:t>H</a:t>
            </a:r>
            <a:r>
              <a:rPr lang="en-US" dirty="0" err="1"/>
              <a:t>ealth</a:t>
            </a:r>
            <a:r>
              <a:rPr lang="en-US" dirty="0"/>
              <a:t> authorities in </a:t>
            </a:r>
            <a:r>
              <a:rPr lang="sl-SI" dirty="0" err="1" smtClean="0"/>
              <a:t>Slovenia</a:t>
            </a:r>
            <a:r>
              <a:rPr lang="sl-SI" dirty="0" smtClean="0"/>
              <a:t> </a:t>
            </a:r>
            <a:r>
              <a:rPr lang="en-US" dirty="0" smtClean="0"/>
              <a:t>recommend </a:t>
            </a:r>
            <a:r>
              <a:rPr lang="en-US" dirty="0"/>
              <a:t>an </a:t>
            </a:r>
            <a:r>
              <a:rPr lang="en-US" dirty="0">
                <a:solidFill>
                  <a:schemeClr val="bg2">
                    <a:lumMod val="50000"/>
                  </a:schemeClr>
                </a:solidFill>
              </a:rPr>
              <a:t>evidence based</a:t>
            </a:r>
            <a:r>
              <a:rPr lang="sl-SI" dirty="0"/>
              <a:t> </a:t>
            </a:r>
            <a:r>
              <a:rPr lang="en-US" b="1" dirty="0"/>
              <a:t>developmental screening </a:t>
            </a:r>
            <a:r>
              <a:rPr lang="en-US" b="1" dirty="0" smtClean="0"/>
              <a:t>test</a:t>
            </a:r>
            <a:r>
              <a:rPr lang="sl-SI" b="1" dirty="0" smtClean="0"/>
              <a:t>. </a:t>
            </a:r>
            <a:r>
              <a:rPr lang="sl-SI" dirty="0" smtClean="0"/>
              <a:t>I</a:t>
            </a:r>
            <a:r>
              <a:rPr lang="en-US" dirty="0" smtClean="0"/>
              <a:t>f </a:t>
            </a:r>
            <a:r>
              <a:rPr lang="en-US" dirty="0"/>
              <a:t>a test is </a:t>
            </a:r>
            <a:r>
              <a:rPr lang="en-GB" dirty="0"/>
              <a:t>abnormal, there is an agreed referral system</a:t>
            </a:r>
            <a:r>
              <a:rPr lang="en-GB" dirty="0" smtClean="0"/>
              <a:t>.</a:t>
            </a:r>
            <a:endParaRPr lang="sl-SI" dirty="0"/>
          </a:p>
        </p:txBody>
      </p:sp>
    </p:spTree>
    <p:extLst>
      <p:ext uri="{BB962C8B-B14F-4D97-AF65-F5344CB8AC3E}">
        <p14:creationId xmlns:p14="http://schemas.microsoft.com/office/powerpoint/2010/main" val="1138986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79512" y="116632"/>
            <a:ext cx="8424936" cy="1320800"/>
          </a:xfrm>
        </p:spPr>
        <p:txBody>
          <a:bodyPr>
            <a:normAutofit fontScale="90000"/>
          </a:bodyPr>
          <a:lstStyle/>
          <a:p>
            <a:r>
              <a:rPr lang="sl-SI" b="1" dirty="0" err="1">
                <a:solidFill>
                  <a:srgbClr val="0070C0"/>
                </a:solidFill>
              </a:rPr>
              <a:t>Well-child</a:t>
            </a:r>
            <a:r>
              <a:rPr lang="sl-SI" b="1" dirty="0">
                <a:solidFill>
                  <a:srgbClr val="0070C0"/>
                </a:solidFill>
              </a:rPr>
              <a:t> </a:t>
            </a:r>
            <a:r>
              <a:rPr lang="sl-SI" b="1" dirty="0" err="1">
                <a:solidFill>
                  <a:srgbClr val="0070C0"/>
                </a:solidFill>
              </a:rPr>
              <a:t>visits</a:t>
            </a:r>
            <a:r>
              <a:rPr lang="sl-SI" b="1" dirty="0">
                <a:solidFill>
                  <a:srgbClr val="0070C0"/>
                </a:solidFill>
              </a:rPr>
              <a:t>: </a:t>
            </a:r>
            <a:r>
              <a:rPr lang="sl-SI" b="1" dirty="0" err="1">
                <a:solidFill>
                  <a:srgbClr val="0070C0"/>
                </a:solidFill>
              </a:rPr>
              <a:t>infancy</a:t>
            </a:r>
            <a:r>
              <a:rPr lang="sl-SI" b="1" dirty="0">
                <a:solidFill>
                  <a:srgbClr val="0070C0"/>
                </a:solidFill>
              </a:rPr>
              <a:t>, </a:t>
            </a:r>
            <a:r>
              <a:rPr lang="sl-SI" b="1" dirty="0" err="1">
                <a:solidFill>
                  <a:srgbClr val="0070C0"/>
                </a:solidFill>
              </a:rPr>
              <a:t>early</a:t>
            </a:r>
            <a:r>
              <a:rPr lang="sl-SI" b="1" dirty="0">
                <a:solidFill>
                  <a:srgbClr val="0070C0"/>
                </a:solidFill>
              </a:rPr>
              <a:t> </a:t>
            </a:r>
            <a:r>
              <a:rPr lang="sl-SI" b="1" dirty="0" err="1">
                <a:solidFill>
                  <a:srgbClr val="0070C0"/>
                </a:solidFill>
              </a:rPr>
              <a:t>childhood</a:t>
            </a:r>
            <a:r>
              <a:rPr lang="sl-SI" b="1" dirty="0" smtClean="0">
                <a:solidFill>
                  <a:srgbClr val="0070C0"/>
                </a:solidFill>
              </a:rPr>
              <a:t>,,</a:t>
            </a:r>
            <a:r>
              <a:rPr lang="sl-SI" b="1" dirty="0">
                <a:solidFill>
                  <a:srgbClr val="0070C0"/>
                </a:solidFill>
              </a:rPr>
              <a:t/>
            </a:r>
            <a:br>
              <a:rPr lang="sl-SI" b="1" dirty="0">
                <a:solidFill>
                  <a:srgbClr val="0070C0"/>
                </a:solidFill>
              </a:rPr>
            </a:br>
            <a:r>
              <a:rPr lang="sl-SI" b="1" dirty="0" err="1">
                <a:solidFill>
                  <a:srgbClr val="0070C0"/>
                </a:solidFill>
              </a:rPr>
              <a:t>Slovenia</a:t>
            </a:r>
            <a:r>
              <a:rPr lang="sl-SI" b="1" dirty="0">
                <a:solidFill>
                  <a:srgbClr val="0070C0"/>
                </a:solidFill>
              </a:rPr>
              <a:t> </a:t>
            </a:r>
            <a:r>
              <a:rPr lang="sl-SI" b="1" dirty="0" smtClean="0">
                <a:solidFill>
                  <a:srgbClr val="0070C0"/>
                </a:solidFill>
              </a:rPr>
              <a:t>2015</a:t>
            </a:r>
            <a:endParaRPr lang="sl-SI" dirty="0"/>
          </a:p>
        </p:txBody>
      </p:sp>
      <p:graphicFrame>
        <p:nvGraphicFramePr>
          <p:cNvPr id="4" name="Ograda vsebine 3"/>
          <p:cNvGraphicFramePr>
            <a:graphicFrameLocks noGrp="1"/>
          </p:cNvGraphicFramePr>
          <p:nvPr>
            <p:ph idx="1"/>
            <p:extLst>
              <p:ext uri="{D42A27DB-BD31-4B8C-83A1-F6EECF244321}">
                <p14:modId xmlns:p14="http://schemas.microsoft.com/office/powerpoint/2010/main" val="4111939778"/>
              </p:ext>
            </p:extLst>
          </p:nvPr>
        </p:nvGraphicFramePr>
        <p:xfrm>
          <a:off x="395536" y="1268760"/>
          <a:ext cx="7056783" cy="5156200"/>
        </p:xfrm>
        <a:graphic>
          <a:graphicData uri="http://schemas.openxmlformats.org/drawingml/2006/table">
            <a:tbl>
              <a:tblPr firstRow="1" bandRow="1">
                <a:tableStyleId>{5C22544A-7EE6-4342-B048-85BDC9FD1C3A}</a:tableStyleId>
              </a:tblPr>
              <a:tblGrid>
                <a:gridCol w="720080"/>
                <a:gridCol w="792088"/>
                <a:gridCol w="1152128"/>
                <a:gridCol w="1080120"/>
                <a:gridCol w="720080"/>
                <a:gridCol w="576064"/>
                <a:gridCol w="504056"/>
                <a:gridCol w="728080"/>
                <a:gridCol w="784087"/>
              </a:tblGrid>
              <a:tr h="370840">
                <a:tc>
                  <a:txBody>
                    <a:bodyPr/>
                    <a:lstStyle/>
                    <a:p>
                      <a:endParaRPr lang="sl-SI" dirty="0"/>
                    </a:p>
                  </a:txBody>
                  <a:tcPr marL="77736" marR="77736"/>
                </a:tc>
                <a:tc>
                  <a:txBody>
                    <a:bodyPr/>
                    <a:lstStyle/>
                    <a:p>
                      <a:r>
                        <a:rPr lang="sl-SI" dirty="0" smtClean="0"/>
                        <a:t>H, W</a:t>
                      </a:r>
                      <a:endParaRPr lang="sl-SI" dirty="0"/>
                    </a:p>
                  </a:txBody>
                  <a:tcPr marL="77736" marR="77736"/>
                </a:tc>
                <a:tc>
                  <a:txBody>
                    <a:bodyPr/>
                    <a:lstStyle/>
                    <a:p>
                      <a:r>
                        <a:rPr lang="sl-SI" dirty="0" err="1" smtClean="0"/>
                        <a:t>Blood</a:t>
                      </a:r>
                      <a:r>
                        <a:rPr lang="sl-SI" dirty="0" smtClean="0"/>
                        <a:t> </a:t>
                      </a:r>
                      <a:r>
                        <a:rPr lang="sl-SI" dirty="0" err="1" smtClean="0"/>
                        <a:t>pressure</a:t>
                      </a:r>
                      <a:endParaRPr lang="sl-SI" dirty="0"/>
                    </a:p>
                  </a:txBody>
                  <a:tcPr marL="77736" marR="77736"/>
                </a:tc>
                <a:tc>
                  <a:txBody>
                    <a:bodyPr/>
                    <a:lstStyle/>
                    <a:p>
                      <a:r>
                        <a:rPr lang="sl-SI" dirty="0" smtClean="0"/>
                        <a:t>Denver test</a:t>
                      </a:r>
                      <a:endParaRPr lang="sl-SI" dirty="0"/>
                    </a:p>
                  </a:txBody>
                  <a:tcPr marL="77736" marR="77736"/>
                </a:tc>
                <a:tc>
                  <a:txBody>
                    <a:bodyPr/>
                    <a:lstStyle/>
                    <a:p>
                      <a:r>
                        <a:rPr lang="sl-SI" dirty="0" err="1" smtClean="0"/>
                        <a:t>Vision</a:t>
                      </a:r>
                      <a:endParaRPr lang="sl-SI" dirty="0"/>
                    </a:p>
                  </a:txBody>
                  <a:tcPr marL="77736" marR="77736"/>
                </a:tc>
                <a:tc>
                  <a:txBody>
                    <a:bodyPr/>
                    <a:lstStyle/>
                    <a:p>
                      <a:r>
                        <a:rPr lang="sl-SI" dirty="0" smtClean="0"/>
                        <a:t>Lab</a:t>
                      </a:r>
                      <a:endParaRPr lang="sl-SI" dirty="0"/>
                    </a:p>
                  </a:txBody>
                  <a:tcPr marL="77736" marR="77736"/>
                </a:tc>
                <a:tc>
                  <a:txBody>
                    <a:bodyPr/>
                    <a:lstStyle/>
                    <a:p>
                      <a:r>
                        <a:rPr lang="sl-SI" dirty="0" smtClean="0"/>
                        <a:t>US</a:t>
                      </a:r>
                      <a:endParaRPr lang="sl-SI" dirty="0"/>
                    </a:p>
                  </a:txBody>
                  <a:tcPr marL="77736" marR="77736"/>
                </a:tc>
                <a:tc>
                  <a:txBody>
                    <a:bodyPr/>
                    <a:lstStyle/>
                    <a:p>
                      <a:r>
                        <a:rPr lang="sl-SI" dirty="0" err="1" smtClean="0"/>
                        <a:t>Vacc</a:t>
                      </a:r>
                      <a:r>
                        <a:rPr lang="sl-SI" dirty="0" smtClean="0"/>
                        <a:t>.</a:t>
                      </a:r>
                      <a:endParaRPr lang="sl-SI" dirty="0"/>
                    </a:p>
                  </a:txBody>
                  <a:tcPr marL="77736" marR="77736"/>
                </a:tc>
                <a:tc>
                  <a:txBody>
                    <a:bodyPr/>
                    <a:lstStyle/>
                    <a:p>
                      <a:endParaRPr lang="sl-SI"/>
                    </a:p>
                  </a:txBody>
                  <a:tcPr marL="77736" marR="77736"/>
                </a:tc>
              </a:tr>
              <a:tr h="370840">
                <a:tc>
                  <a:txBody>
                    <a:bodyPr/>
                    <a:lstStyle/>
                    <a:p>
                      <a:r>
                        <a:rPr lang="sl-SI" dirty="0" smtClean="0"/>
                        <a:t>1</a:t>
                      </a:r>
                      <a:r>
                        <a:rPr lang="sl-SI" baseline="0" dirty="0" smtClean="0"/>
                        <a:t> m</a:t>
                      </a:r>
                      <a:endParaRPr lang="sl-SI" dirty="0"/>
                    </a:p>
                  </a:txBody>
                  <a:tcPr marL="77736" marR="77736"/>
                </a:tc>
                <a:tc>
                  <a:txBody>
                    <a:bodyPr/>
                    <a:lstStyle/>
                    <a:p>
                      <a:r>
                        <a:rPr lang="sl-SI" dirty="0" smtClean="0"/>
                        <a:t>+</a:t>
                      </a:r>
                      <a:endParaRPr lang="sl-SI" dirty="0"/>
                    </a:p>
                  </a:txBody>
                  <a:tcPr marL="77736" marR="77736"/>
                </a:tc>
                <a:tc>
                  <a:txBody>
                    <a:bodyPr/>
                    <a:lstStyle/>
                    <a:p>
                      <a:endParaRPr lang="sl-SI"/>
                    </a:p>
                  </a:txBody>
                  <a:tcPr marL="77736" marR="77736"/>
                </a:tc>
                <a:tc>
                  <a:txBody>
                    <a:bodyPr/>
                    <a:lstStyle/>
                    <a:p>
                      <a:r>
                        <a:rPr lang="sl-SI" dirty="0" smtClean="0"/>
                        <a:t>+</a:t>
                      </a:r>
                      <a:endParaRPr lang="sl-SI" dirty="0"/>
                    </a:p>
                  </a:txBody>
                  <a:tcPr marL="77736" marR="77736"/>
                </a:tc>
                <a:tc>
                  <a:txBody>
                    <a:bodyPr/>
                    <a:lstStyle/>
                    <a:p>
                      <a:endParaRPr lang="sl-SI"/>
                    </a:p>
                  </a:txBody>
                  <a:tcPr marL="77736" marR="77736"/>
                </a:tc>
                <a:tc>
                  <a:txBody>
                    <a:bodyPr/>
                    <a:lstStyle/>
                    <a:p>
                      <a:endParaRPr lang="sl-SI"/>
                    </a:p>
                  </a:txBody>
                  <a:tcPr marL="77736" marR="77736"/>
                </a:tc>
                <a:tc>
                  <a:txBody>
                    <a:bodyPr/>
                    <a:lstStyle/>
                    <a:p>
                      <a:endParaRPr lang="sl-SI"/>
                    </a:p>
                  </a:txBody>
                  <a:tcPr marL="77736" marR="77736"/>
                </a:tc>
                <a:tc>
                  <a:txBody>
                    <a:bodyPr/>
                    <a:lstStyle/>
                    <a:p>
                      <a:endParaRPr lang="sl-SI"/>
                    </a:p>
                  </a:txBody>
                  <a:tcPr marL="77736" marR="77736"/>
                </a:tc>
                <a:tc>
                  <a:txBody>
                    <a:bodyPr/>
                    <a:lstStyle/>
                    <a:p>
                      <a:r>
                        <a:rPr lang="sl-SI" dirty="0" smtClean="0"/>
                        <a:t>P, N</a:t>
                      </a:r>
                      <a:endParaRPr lang="sl-SI" dirty="0"/>
                    </a:p>
                  </a:txBody>
                  <a:tcPr marL="77736" marR="77736"/>
                </a:tc>
              </a:tr>
              <a:tr h="370840">
                <a:tc>
                  <a:txBody>
                    <a:bodyPr/>
                    <a:lstStyle/>
                    <a:p>
                      <a:r>
                        <a:rPr lang="sl-SI" dirty="0" smtClean="0"/>
                        <a:t>2 m</a:t>
                      </a:r>
                      <a:endParaRPr lang="sl-SI" dirty="0"/>
                    </a:p>
                  </a:txBody>
                  <a:tcPr marL="77736" marR="77736"/>
                </a:tc>
                <a:tc>
                  <a:txBody>
                    <a:bodyPr/>
                    <a:lstStyle/>
                    <a:p>
                      <a:r>
                        <a:rPr lang="sl-SI" dirty="0" smtClean="0"/>
                        <a:t>+</a:t>
                      </a:r>
                      <a:endParaRPr lang="sl-SI" dirty="0"/>
                    </a:p>
                  </a:txBody>
                  <a:tcPr marL="77736" marR="77736"/>
                </a:tc>
                <a:tc>
                  <a:txBody>
                    <a:bodyPr/>
                    <a:lstStyle/>
                    <a:p>
                      <a:endParaRPr lang="sl-SI"/>
                    </a:p>
                  </a:txBody>
                  <a:tcPr marL="77736" marR="77736"/>
                </a:tc>
                <a:tc>
                  <a:txBody>
                    <a:bodyPr/>
                    <a:lstStyle/>
                    <a:p>
                      <a:endParaRPr lang="sl-SI"/>
                    </a:p>
                  </a:txBody>
                  <a:tcPr marL="77736" marR="77736"/>
                </a:tc>
                <a:tc>
                  <a:txBody>
                    <a:bodyPr/>
                    <a:lstStyle/>
                    <a:p>
                      <a:endParaRPr lang="sl-SI"/>
                    </a:p>
                  </a:txBody>
                  <a:tcPr marL="77736" marR="77736"/>
                </a:tc>
                <a:tc>
                  <a:txBody>
                    <a:bodyPr/>
                    <a:lstStyle/>
                    <a:p>
                      <a:endParaRPr lang="sl-SI"/>
                    </a:p>
                  </a:txBody>
                  <a:tcPr marL="77736" marR="77736"/>
                </a:tc>
                <a:tc>
                  <a:txBody>
                    <a:bodyPr/>
                    <a:lstStyle/>
                    <a:p>
                      <a:endParaRPr lang="sl-SI"/>
                    </a:p>
                  </a:txBody>
                  <a:tcPr marL="77736" marR="77736"/>
                </a:tc>
                <a:tc>
                  <a:txBody>
                    <a:bodyPr/>
                    <a:lstStyle/>
                    <a:p>
                      <a:endParaRPr lang="sl-SI"/>
                    </a:p>
                  </a:txBody>
                  <a:tcPr marL="77736" marR="77736"/>
                </a:tc>
                <a:tc>
                  <a:txBody>
                    <a:bodyPr/>
                    <a:lstStyle/>
                    <a:p>
                      <a:r>
                        <a:rPr lang="sl-SI" dirty="0" smtClean="0"/>
                        <a:t>N</a:t>
                      </a:r>
                      <a:endParaRPr lang="sl-SI" dirty="0"/>
                    </a:p>
                  </a:txBody>
                  <a:tcPr marL="77736" marR="77736"/>
                </a:tc>
              </a:tr>
              <a:tr h="370840">
                <a:tc>
                  <a:txBody>
                    <a:bodyPr/>
                    <a:lstStyle/>
                    <a:p>
                      <a:r>
                        <a:rPr lang="sl-SI" dirty="0" smtClean="0"/>
                        <a:t>3 m</a:t>
                      </a:r>
                      <a:endParaRPr lang="sl-SI" dirty="0"/>
                    </a:p>
                  </a:txBody>
                  <a:tcPr marL="77736" marR="77736"/>
                </a:tc>
                <a:tc>
                  <a:txBody>
                    <a:bodyPr/>
                    <a:lstStyle/>
                    <a:p>
                      <a:r>
                        <a:rPr lang="sl-SI" dirty="0" smtClean="0"/>
                        <a:t>+</a:t>
                      </a:r>
                      <a:endParaRPr lang="sl-SI" dirty="0"/>
                    </a:p>
                  </a:txBody>
                  <a:tcPr marL="77736" marR="77736"/>
                </a:tc>
                <a:tc>
                  <a:txBody>
                    <a:bodyPr/>
                    <a:lstStyle/>
                    <a:p>
                      <a:endParaRPr lang="sl-SI"/>
                    </a:p>
                  </a:txBody>
                  <a:tcPr marL="77736" marR="77736"/>
                </a:tc>
                <a:tc>
                  <a:txBody>
                    <a:bodyPr/>
                    <a:lstStyle/>
                    <a:p>
                      <a:r>
                        <a:rPr lang="sl-SI" dirty="0" smtClean="0"/>
                        <a:t>+</a:t>
                      </a:r>
                      <a:endParaRPr lang="sl-SI" dirty="0"/>
                    </a:p>
                  </a:txBody>
                  <a:tcPr marL="77736" marR="77736"/>
                </a:tc>
                <a:tc>
                  <a:txBody>
                    <a:bodyPr/>
                    <a:lstStyle/>
                    <a:p>
                      <a:endParaRPr lang="sl-SI"/>
                    </a:p>
                  </a:txBody>
                  <a:tcPr marL="77736" marR="77736"/>
                </a:tc>
                <a:tc>
                  <a:txBody>
                    <a:bodyPr/>
                    <a:lstStyle/>
                    <a:p>
                      <a:endParaRPr lang="sl-SI"/>
                    </a:p>
                  </a:txBody>
                  <a:tcPr marL="77736" marR="77736"/>
                </a:tc>
                <a:tc>
                  <a:txBody>
                    <a:bodyPr/>
                    <a:lstStyle/>
                    <a:p>
                      <a:r>
                        <a:rPr lang="sl-SI" dirty="0" smtClean="0"/>
                        <a:t>+</a:t>
                      </a:r>
                      <a:endParaRPr lang="sl-SI" dirty="0"/>
                    </a:p>
                  </a:txBody>
                  <a:tcPr marL="77736" marR="77736"/>
                </a:tc>
                <a:tc>
                  <a:txBody>
                    <a:bodyPr/>
                    <a:lstStyle/>
                    <a:p>
                      <a:r>
                        <a:rPr lang="sl-SI" dirty="0" smtClean="0"/>
                        <a:t>+</a:t>
                      </a:r>
                      <a:endParaRPr lang="sl-SI" dirty="0"/>
                    </a:p>
                  </a:txBody>
                  <a:tcPr marL="77736" marR="77736"/>
                </a:tc>
                <a:tc>
                  <a:txBody>
                    <a:bodyPr/>
                    <a:lstStyle/>
                    <a:p>
                      <a:r>
                        <a:rPr lang="sl-SI" dirty="0" smtClean="0"/>
                        <a:t>P, N</a:t>
                      </a:r>
                      <a:endParaRPr lang="sl-SI" dirty="0"/>
                    </a:p>
                  </a:txBody>
                  <a:tcPr marL="77736" marR="77736"/>
                </a:tc>
              </a:tr>
              <a:tr h="370840">
                <a:tc>
                  <a:txBody>
                    <a:bodyPr/>
                    <a:lstStyle/>
                    <a:p>
                      <a:r>
                        <a:rPr lang="sl-SI" dirty="0" smtClean="0"/>
                        <a:t>4-5 m</a:t>
                      </a:r>
                      <a:endParaRPr lang="sl-SI" dirty="0"/>
                    </a:p>
                  </a:txBody>
                  <a:tcPr marL="77736" marR="77736"/>
                </a:tc>
                <a:tc>
                  <a:txBody>
                    <a:bodyPr/>
                    <a:lstStyle/>
                    <a:p>
                      <a:endParaRPr lang="sl-SI"/>
                    </a:p>
                  </a:txBody>
                  <a:tcPr marL="77736" marR="77736"/>
                </a:tc>
                <a:tc>
                  <a:txBody>
                    <a:bodyPr/>
                    <a:lstStyle/>
                    <a:p>
                      <a:endParaRPr lang="sl-SI" dirty="0"/>
                    </a:p>
                  </a:txBody>
                  <a:tcPr marL="77736" marR="77736"/>
                </a:tc>
                <a:tc>
                  <a:txBody>
                    <a:bodyPr/>
                    <a:lstStyle/>
                    <a:p>
                      <a:endParaRPr lang="sl-SI"/>
                    </a:p>
                  </a:txBody>
                  <a:tcPr marL="77736" marR="77736"/>
                </a:tc>
                <a:tc>
                  <a:txBody>
                    <a:bodyPr/>
                    <a:lstStyle/>
                    <a:p>
                      <a:endParaRPr lang="sl-SI"/>
                    </a:p>
                  </a:txBody>
                  <a:tcPr marL="77736" marR="77736"/>
                </a:tc>
                <a:tc>
                  <a:txBody>
                    <a:bodyPr/>
                    <a:lstStyle/>
                    <a:p>
                      <a:endParaRPr lang="sl-SI"/>
                    </a:p>
                  </a:txBody>
                  <a:tcPr marL="77736" marR="77736"/>
                </a:tc>
                <a:tc>
                  <a:txBody>
                    <a:bodyPr/>
                    <a:lstStyle/>
                    <a:p>
                      <a:endParaRPr lang="sl-SI"/>
                    </a:p>
                  </a:txBody>
                  <a:tcPr marL="77736" marR="77736"/>
                </a:tc>
                <a:tc>
                  <a:txBody>
                    <a:bodyPr/>
                    <a:lstStyle/>
                    <a:p>
                      <a:r>
                        <a:rPr lang="sl-SI" dirty="0" smtClean="0"/>
                        <a:t>+</a:t>
                      </a:r>
                      <a:endParaRPr lang="sl-SI" dirty="0"/>
                    </a:p>
                  </a:txBody>
                  <a:tcPr marL="77736" marR="77736"/>
                </a:tc>
                <a:tc>
                  <a:txBody>
                    <a:bodyPr/>
                    <a:lstStyle/>
                    <a:p>
                      <a:r>
                        <a:rPr lang="sl-SI" dirty="0" smtClean="0"/>
                        <a:t>P, N</a:t>
                      </a:r>
                      <a:endParaRPr lang="sl-SI" dirty="0"/>
                    </a:p>
                  </a:txBody>
                  <a:tcPr marL="77736" marR="77736"/>
                </a:tc>
              </a:tr>
              <a:tr h="370840">
                <a:tc>
                  <a:txBody>
                    <a:bodyPr/>
                    <a:lstStyle/>
                    <a:p>
                      <a:r>
                        <a:rPr lang="sl-SI" dirty="0" smtClean="0"/>
                        <a:t>6 m</a:t>
                      </a:r>
                      <a:endParaRPr lang="sl-SI" dirty="0"/>
                    </a:p>
                  </a:txBody>
                  <a:tcPr marL="77736" marR="77736"/>
                </a:tc>
                <a:tc>
                  <a:txBody>
                    <a:bodyPr/>
                    <a:lstStyle/>
                    <a:p>
                      <a:r>
                        <a:rPr lang="sl-SI" dirty="0" smtClean="0"/>
                        <a:t>+</a:t>
                      </a:r>
                      <a:endParaRPr lang="sl-SI" dirty="0"/>
                    </a:p>
                  </a:txBody>
                  <a:tcPr marL="77736" marR="77736"/>
                </a:tc>
                <a:tc>
                  <a:txBody>
                    <a:bodyPr/>
                    <a:lstStyle/>
                    <a:p>
                      <a:endParaRPr lang="sl-SI" dirty="0"/>
                    </a:p>
                  </a:txBody>
                  <a:tcPr marL="77736" marR="77736"/>
                </a:tc>
                <a:tc>
                  <a:txBody>
                    <a:bodyPr/>
                    <a:lstStyle/>
                    <a:p>
                      <a:r>
                        <a:rPr lang="sl-SI" dirty="0" smtClean="0"/>
                        <a:t>+</a:t>
                      </a:r>
                      <a:endParaRPr lang="sl-SI" dirty="0"/>
                    </a:p>
                  </a:txBody>
                  <a:tcPr marL="77736" marR="77736"/>
                </a:tc>
                <a:tc>
                  <a:txBody>
                    <a:bodyPr/>
                    <a:lstStyle/>
                    <a:p>
                      <a:endParaRPr lang="sl-SI"/>
                    </a:p>
                  </a:txBody>
                  <a:tcPr marL="77736" marR="77736"/>
                </a:tc>
                <a:tc>
                  <a:txBody>
                    <a:bodyPr/>
                    <a:lstStyle/>
                    <a:p>
                      <a:r>
                        <a:rPr lang="sl-SI" dirty="0" smtClean="0"/>
                        <a:t>+</a:t>
                      </a:r>
                      <a:endParaRPr lang="sl-SI" dirty="0"/>
                    </a:p>
                  </a:txBody>
                  <a:tcPr marL="77736" marR="77736"/>
                </a:tc>
                <a:tc>
                  <a:txBody>
                    <a:bodyPr/>
                    <a:lstStyle/>
                    <a:p>
                      <a:endParaRPr lang="sl-SI"/>
                    </a:p>
                  </a:txBody>
                  <a:tcPr marL="77736" marR="77736"/>
                </a:tc>
                <a:tc>
                  <a:txBody>
                    <a:bodyPr/>
                    <a:lstStyle/>
                    <a:p>
                      <a:r>
                        <a:rPr lang="sl-SI" dirty="0" smtClean="0"/>
                        <a:t>+</a:t>
                      </a:r>
                      <a:endParaRPr lang="sl-SI" dirty="0"/>
                    </a:p>
                  </a:txBody>
                  <a:tcPr marL="77736" marR="77736"/>
                </a:tc>
                <a:tc>
                  <a:txBody>
                    <a:bodyPr/>
                    <a:lstStyle/>
                    <a:p>
                      <a:r>
                        <a:rPr lang="sl-SI" dirty="0" smtClean="0"/>
                        <a:t>P, N</a:t>
                      </a:r>
                      <a:endParaRPr lang="sl-SI" dirty="0"/>
                    </a:p>
                  </a:txBody>
                  <a:tcPr marL="77736" marR="77736"/>
                </a:tc>
              </a:tr>
              <a:tr h="370840">
                <a:tc>
                  <a:txBody>
                    <a:bodyPr/>
                    <a:lstStyle/>
                    <a:p>
                      <a:r>
                        <a:rPr lang="sl-SI" dirty="0" smtClean="0"/>
                        <a:t>9</a:t>
                      </a:r>
                      <a:r>
                        <a:rPr lang="sl-SI" baseline="0" dirty="0" smtClean="0"/>
                        <a:t> </a:t>
                      </a:r>
                      <a:r>
                        <a:rPr lang="sl-SI" dirty="0" smtClean="0"/>
                        <a:t>m</a:t>
                      </a:r>
                      <a:endParaRPr lang="sl-SI" dirty="0"/>
                    </a:p>
                  </a:txBody>
                  <a:tcPr marL="77736" marR="77736"/>
                </a:tc>
                <a:tc>
                  <a:txBody>
                    <a:bodyPr/>
                    <a:lstStyle/>
                    <a:p>
                      <a:r>
                        <a:rPr lang="sl-SI" dirty="0" smtClean="0"/>
                        <a:t>+</a:t>
                      </a:r>
                      <a:endParaRPr lang="sl-SI" dirty="0"/>
                    </a:p>
                  </a:txBody>
                  <a:tcPr marL="77736" marR="77736"/>
                </a:tc>
                <a:tc>
                  <a:txBody>
                    <a:bodyPr/>
                    <a:lstStyle/>
                    <a:p>
                      <a:endParaRPr lang="sl-SI" dirty="0"/>
                    </a:p>
                  </a:txBody>
                  <a:tcPr marL="77736" marR="77736"/>
                </a:tc>
                <a:tc>
                  <a:txBody>
                    <a:bodyPr/>
                    <a:lstStyle/>
                    <a:p>
                      <a:r>
                        <a:rPr lang="sl-SI" dirty="0" smtClean="0"/>
                        <a:t>+</a:t>
                      </a:r>
                      <a:endParaRPr lang="sl-SI" dirty="0"/>
                    </a:p>
                  </a:txBody>
                  <a:tcPr marL="77736" marR="77736"/>
                </a:tc>
                <a:tc>
                  <a:txBody>
                    <a:bodyPr/>
                    <a:lstStyle/>
                    <a:p>
                      <a:endParaRPr lang="sl-SI"/>
                    </a:p>
                  </a:txBody>
                  <a:tcPr marL="77736" marR="77736"/>
                </a:tc>
                <a:tc>
                  <a:txBody>
                    <a:bodyPr/>
                    <a:lstStyle/>
                    <a:p>
                      <a:endParaRPr lang="sl-SI"/>
                    </a:p>
                  </a:txBody>
                  <a:tcPr marL="77736" marR="77736"/>
                </a:tc>
                <a:tc>
                  <a:txBody>
                    <a:bodyPr/>
                    <a:lstStyle/>
                    <a:p>
                      <a:endParaRPr lang="sl-SI"/>
                    </a:p>
                  </a:txBody>
                  <a:tcPr marL="77736" marR="77736"/>
                </a:tc>
                <a:tc>
                  <a:txBody>
                    <a:bodyPr/>
                    <a:lstStyle/>
                    <a:p>
                      <a:endParaRPr lang="sl-SI"/>
                    </a:p>
                  </a:txBody>
                  <a:tcPr marL="77736" marR="77736"/>
                </a:tc>
                <a:tc>
                  <a:txBody>
                    <a:bodyPr/>
                    <a:lstStyle/>
                    <a:p>
                      <a:r>
                        <a:rPr lang="sl-SI" dirty="0" smtClean="0"/>
                        <a:t>P, N</a:t>
                      </a:r>
                      <a:endParaRPr lang="sl-SI" dirty="0"/>
                    </a:p>
                  </a:txBody>
                  <a:tcPr marL="77736" marR="77736"/>
                </a:tc>
              </a:tr>
              <a:tr h="370840">
                <a:tc>
                  <a:txBody>
                    <a:bodyPr/>
                    <a:lstStyle/>
                    <a:p>
                      <a:r>
                        <a:rPr lang="sl-SI" dirty="0" smtClean="0"/>
                        <a:t>12m</a:t>
                      </a:r>
                      <a:endParaRPr lang="sl-SI" dirty="0"/>
                    </a:p>
                  </a:txBody>
                  <a:tcPr marL="77736" marR="77736"/>
                </a:tc>
                <a:tc>
                  <a:txBody>
                    <a:bodyPr/>
                    <a:lstStyle/>
                    <a:p>
                      <a:r>
                        <a:rPr lang="sl-SI" dirty="0" smtClean="0"/>
                        <a:t>+</a:t>
                      </a:r>
                      <a:endParaRPr lang="sl-SI" dirty="0"/>
                    </a:p>
                  </a:txBody>
                  <a:tcPr marL="77736" marR="77736"/>
                </a:tc>
                <a:tc>
                  <a:txBody>
                    <a:bodyPr/>
                    <a:lstStyle/>
                    <a:p>
                      <a:endParaRPr lang="sl-SI"/>
                    </a:p>
                  </a:txBody>
                  <a:tcPr marL="77736" marR="77736"/>
                </a:tc>
                <a:tc>
                  <a:txBody>
                    <a:bodyPr/>
                    <a:lstStyle/>
                    <a:p>
                      <a:r>
                        <a:rPr lang="sl-SI" dirty="0" smtClean="0"/>
                        <a:t>+</a:t>
                      </a:r>
                      <a:endParaRPr lang="sl-SI" dirty="0"/>
                    </a:p>
                  </a:txBody>
                  <a:tcPr marL="77736" marR="77736"/>
                </a:tc>
                <a:tc>
                  <a:txBody>
                    <a:bodyPr/>
                    <a:lstStyle/>
                    <a:p>
                      <a:endParaRPr lang="sl-SI"/>
                    </a:p>
                  </a:txBody>
                  <a:tcPr marL="77736" marR="77736"/>
                </a:tc>
                <a:tc>
                  <a:txBody>
                    <a:bodyPr/>
                    <a:lstStyle/>
                    <a:p>
                      <a:endParaRPr lang="sl-SI"/>
                    </a:p>
                  </a:txBody>
                  <a:tcPr marL="77736" marR="77736"/>
                </a:tc>
                <a:tc>
                  <a:txBody>
                    <a:bodyPr/>
                    <a:lstStyle/>
                    <a:p>
                      <a:endParaRPr lang="sl-SI"/>
                    </a:p>
                  </a:txBody>
                  <a:tcPr marL="77736" marR="77736"/>
                </a:tc>
                <a:tc>
                  <a:txBody>
                    <a:bodyPr/>
                    <a:lstStyle/>
                    <a:p>
                      <a:r>
                        <a:rPr lang="sl-SI" dirty="0" smtClean="0"/>
                        <a:t>+</a:t>
                      </a:r>
                      <a:endParaRPr lang="sl-SI" dirty="0"/>
                    </a:p>
                  </a:txBody>
                  <a:tcPr marL="77736" marR="77736"/>
                </a:tc>
                <a:tc>
                  <a:txBody>
                    <a:bodyPr/>
                    <a:lstStyle/>
                    <a:p>
                      <a:r>
                        <a:rPr lang="sl-SI" dirty="0" smtClean="0"/>
                        <a:t>P, N</a:t>
                      </a:r>
                      <a:endParaRPr lang="sl-SI" dirty="0"/>
                    </a:p>
                  </a:txBody>
                  <a:tcPr marL="77736" marR="77736"/>
                </a:tc>
              </a:tr>
              <a:tr h="370840">
                <a:tc>
                  <a:txBody>
                    <a:bodyPr/>
                    <a:lstStyle/>
                    <a:p>
                      <a:r>
                        <a:rPr lang="sl-SI" dirty="0" smtClean="0"/>
                        <a:t>18 m</a:t>
                      </a:r>
                      <a:endParaRPr lang="sl-SI" dirty="0"/>
                    </a:p>
                  </a:txBody>
                  <a:tcPr marL="77736" marR="77736"/>
                </a:tc>
                <a:tc>
                  <a:txBody>
                    <a:bodyPr/>
                    <a:lstStyle/>
                    <a:p>
                      <a:r>
                        <a:rPr lang="sl-SI" dirty="0" smtClean="0"/>
                        <a:t>+</a:t>
                      </a:r>
                      <a:endParaRPr lang="sl-SI" dirty="0"/>
                    </a:p>
                  </a:txBody>
                  <a:tcPr marL="77736" marR="77736"/>
                </a:tc>
                <a:tc>
                  <a:txBody>
                    <a:bodyPr/>
                    <a:lstStyle/>
                    <a:p>
                      <a:r>
                        <a:rPr lang="sl-SI" dirty="0" smtClean="0"/>
                        <a:t>+</a:t>
                      </a:r>
                      <a:endParaRPr lang="sl-SI" dirty="0"/>
                    </a:p>
                  </a:txBody>
                  <a:tcPr marL="77736" marR="77736"/>
                </a:tc>
                <a:tc>
                  <a:txBody>
                    <a:bodyPr/>
                    <a:lstStyle/>
                    <a:p>
                      <a:r>
                        <a:rPr lang="sl-SI" dirty="0" smtClean="0"/>
                        <a:t>+</a:t>
                      </a:r>
                      <a:endParaRPr lang="sl-SI" dirty="0"/>
                    </a:p>
                  </a:txBody>
                  <a:tcPr marL="77736" marR="77736"/>
                </a:tc>
                <a:tc>
                  <a:txBody>
                    <a:bodyPr/>
                    <a:lstStyle/>
                    <a:p>
                      <a:endParaRPr lang="sl-SI"/>
                    </a:p>
                  </a:txBody>
                  <a:tcPr marL="77736" marR="77736"/>
                </a:tc>
                <a:tc>
                  <a:txBody>
                    <a:bodyPr/>
                    <a:lstStyle/>
                    <a:p>
                      <a:r>
                        <a:rPr lang="sl-SI" dirty="0" smtClean="0"/>
                        <a:t>+</a:t>
                      </a:r>
                      <a:endParaRPr lang="sl-SI" dirty="0"/>
                    </a:p>
                  </a:txBody>
                  <a:tcPr marL="77736" marR="77736"/>
                </a:tc>
                <a:tc>
                  <a:txBody>
                    <a:bodyPr/>
                    <a:lstStyle/>
                    <a:p>
                      <a:endParaRPr lang="sl-SI"/>
                    </a:p>
                  </a:txBody>
                  <a:tcPr marL="77736" marR="77736"/>
                </a:tc>
                <a:tc>
                  <a:txBody>
                    <a:bodyPr/>
                    <a:lstStyle/>
                    <a:p>
                      <a:r>
                        <a:rPr lang="sl-SI" dirty="0" smtClean="0"/>
                        <a:t>+</a:t>
                      </a:r>
                      <a:endParaRPr lang="sl-SI" dirty="0"/>
                    </a:p>
                  </a:txBody>
                  <a:tcPr marL="77736" marR="77736"/>
                </a:tc>
                <a:tc>
                  <a:txBody>
                    <a:bodyPr/>
                    <a:lstStyle/>
                    <a:p>
                      <a:r>
                        <a:rPr lang="sl-SI" dirty="0" smtClean="0"/>
                        <a:t>P, N</a:t>
                      </a:r>
                      <a:endParaRPr lang="sl-SI" dirty="0"/>
                    </a:p>
                  </a:txBody>
                  <a:tcPr marL="77736" marR="77736"/>
                </a:tc>
              </a:tr>
              <a:tr h="370840">
                <a:tc>
                  <a:txBody>
                    <a:bodyPr/>
                    <a:lstStyle/>
                    <a:p>
                      <a:r>
                        <a:rPr lang="sl-SI" dirty="0" smtClean="0"/>
                        <a:t>3 y</a:t>
                      </a:r>
                      <a:endParaRPr lang="sl-SI" dirty="0"/>
                    </a:p>
                  </a:txBody>
                  <a:tcPr marL="77736" marR="77736"/>
                </a:tc>
                <a:tc>
                  <a:txBody>
                    <a:bodyPr/>
                    <a:lstStyle/>
                    <a:p>
                      <a:r>
                        <a:rPr lang="sl-SI" dirty="0" smtClean="0"/>
                        <a:t>+</a:t>
                      </a:r>
                      <a:endParaRPr lang="sl-SI" dirty="0"/>
                    </a:p>
                  </a:txBody>
                  <a:tcPr marL="77736" marR="77736"/>
                </a:tc>
                <a:tc>
                  <a:txBody>
                    <a:bodyPr/>
                    <a:lstStyle/>
                    <a:p>
                      <a:r>
                        <a:rPr lang="sl-SI" dirty="0" smtClean="0"/>
                        <a:t>+</a:t>
                      </a:r>
                      <a:endParaRPr lang="sl-SI" dirty="0"/>
                    </a:p>
                  </a:txBody>
                  <a:tcPr marL="77736" marR="77736"/>
                </a:tc>
                <a:tc>
                  <a:txBody>
                    <a:bodyPr/>
                    <a:lstStyle/>
                    <a:p>
                      <a:r>
                        <a:rPr lang="sl-SI" dirty="0" smtClean="0"/>
                        <a:t>+</a:t>
                      </a:r>
                      <a:endParaRPr lang="sl-SI" dirty="0"/>
                    </a:p>
                  </a:txBody>
                  <a:tcPr marL="77736" marR="77736"/>
                </a:tc>
                <a:tc>
                  <a:txBody>
                    <a:bodyPr/>
                    <a:lstStyle/>
                    <a:p>
                      <a:r>
                        <a:rPr lang="sl-SI" dirty="0" smtClean="0"/>
                        <a:t>+</a:t>
                      </a:r>
                      <a:endParaRPr lang="sl-SI" dirty="0"/>
                    </a:p>
                  </a:txBody>
                  <a:tcPr marL="77736" marR="77736"/>
                </a:tc>
                <a:tc>
                  <a:txBody>
                    <a:bodyPr/>
                    <a:lstStyle/>
                    <a:p>
                      <a:r>
                        <a:rPr lang="sl-SI" dirty="0" smtClean="0"/>
                        <a:t>+</a:t>
                      </a:r>
                      <a:endParaRPr lang="sl-SI" dirty="0"/>
                    </a:p>
                  </a:txBody>
                  <a:tcPr marL="77736" marR="77736"/>
                </a:tc>
                <a:tc>
                  <a:txBody>
                    <a:bodyPr/>
                    <a:lstStyle/>
                    <a:p>
                      <a:endParaRPr lang="sl-SI"/>
                    </a:p>
                  </a:txBody>
                  <a:tcPr marL="77736" marR="77736"/>
                </a:tc>
                <a:tc>
                  <a:txBody>
                    <a:bodyPr/>
                    <a:lstStyle/>
                    <a:p>
                      <a:endParaRPr lang="sl-SI"/>
                    </a:p>
                  </a:txBody>
                  <a:tcPr marL="77736" marR="77736"/>
                </a:tc>
                <a:tc>
                  <a:txBody>
                    <a:bodyPr/>
                    <a:lstStyle/>
                    <a:p>
                      <a:r>
                        <a:rPr lang="sl-SI" dirty="0" smtClean="0"/>
                        <a:t>P, N, </a:t>
                      </a:r>
                      <a:r>
                        <a:rPr lang="sl-SI" dirty="0" err="1" smtClean="0"/>
                        <a:t>Ps</a:t>
                      </a:r>
                      <a:endParaRPr lang="sl-SI" dirty="0"/>
                    </a:p>
                  </a:txBody>
                  <a:tcPr marL="77736" marR="77736"/>
                </a:tc>
              </a:tr>
              <a:tr h="370840">
                <a:tc>
                  <a:txBody>
                    <a:bodyPr/>
                    <a:lstStyle/>
                    <a:p>
                      <a:r>
                        <a:rPr lang="sl-SI" dirty="0" smtClean="0"/>
                        <a:t>5</a:t>
                      </a:r>
                      <a:r>
                        <a:rPr lang="sl-SI" baseline="0" dirty="0" smtClean="0"/>
                        <a:t> </a:t>
                      </a:r>
                      <a:r>
                        <a:rPr lang="sl-SI" dirty="0" smtClean="0"/>
                        <a:t>y</a:t>
                      </a:r>
                      <a:endParaRPr lang="sl-SI" dirty="0"/>
                    </a:p>
                  </a:txBody>
                  <a:tcPr marL="77736" marR="77736"/>
                </a:tc>
                <a:tc>
                  <a:txBody>
                    <a:bodyPr/>
                    <a:lstStyle/>
                    <a:p>
                      <a:r>
                        <a:rPr lang="sl-SI" dirty="0" smtClean="0"/>
                        <a:t>+</a:t>
                      </a:r>
                      <a:endParaRPr lang="sl-SI" dirty="0"/>
                    </a:p>
                  </a:txBody>
                  <a:tcPr marL="77736" marR="77736"/>
                </a:tc>
                <a:tc>
                  <a:txBody>
                    <a:bodyPr/>
                    <a:lstStyle/>
                    <a:p>
                      <a:r>
                        <a:rPr lang="sl-SI" dirty="0" smtClean="0"/>
                        <a:t>+</a:t>
                      </a:r>
                      <a:endParaRPr lang="sl-SI" dirty="0"/>
                    </a:p>
                  </a:txBody>
                  <a:tcPr marL="77736" marR="77736"/>
                </a:tc>
                <a:tc>
                  <a:txBody>
                    <a:bodyPr/>
                    <a:lstStyle/>
                    <a:p>
                      <a:r>
                        <a:rPr lang="sl-SI" dirty="0" smtClean="0"/>
                        <a:t>+</a:t>
                      </a:r>
                      <a:endParaRPr lang="sl-SI" dirty="0"/>
                    </a:p>
                  </a:txBody>
                  <a:tcPr marL="77736" marR="77736"/>
                </a:tc>
                <a:tc>
                  <a:txBody>
                    <a:bodyPr/>
                    <a:lstStyle/>
                    <a:p>
                      <a:r>
                        <a:rPr lang="sl-SI" dirty="0" smtClean="0"/>
                        <a:t>+</a:t>
                      </a:r>
                      <a:endParaRPr lang="sl-SI" dirty="0"/>
                    </a:p>
                  </a:txBody>
                  <a:tcPr marL="77736" marR="77736"/>
                </a:tc>
                <a:tc>
                  <a:txBody>
                    <a:bodyPr/>
                    <a:lstStyle/>
                    <a:p>
                      <a:r>
                        <a:rPr lang="sl-SI" dirty="0" smtClean="0"/>
                        <a:t>+</a:t>
                      </a:r>
                      <a:endParaRPr lang="sl-SI" dirty="0"/>
                    </a:p>
                  </a:txBody>
                  <a:tcPr marL="77736" marR="77736"/>
                </a:tc>
                <a:tc>
                  <a:txBody>
                    <a:bodyPr/>
                    <a:lstStyle/>
                    <a:p>
                      <a:endParaRPr lang="sl-SI"/>
                    </a:p>
                  </a:txBody>
                  <a:tcPr marL="77736" marR="77736"/>
                </a:tc>
                <a:tc>
                  <a:txBody>
                    <a:bodyPr/>
                    <a:lstStyle/>
                    <a:p>
                      <a:endParaRPr lang="sl-SI"/>
                    </a:p>
                  </a:txBody>
                  <a:tcPr marL="77736" marR="77736"/>
                </a:tc>
                <a:tc>
                  <a:txBody>
                    <a:bodyPr/>
                    <a:lstStyle/>
                    <a:p>
                      <a:r>
                        <a:rPr lang="sl-SI" dirty="0" smtClean="0"/>
                        <a:t>P, N, Log</a:t>
                      </a:r>
                      <a:endParaRPr lang="sl-SI" dirty="0"/>
                    </a:p>
                  </a:txBody>
                  <a:tcPr marL="77736" marR="77736"/>
                </a:tc>
              </a:tr>
            </a:tbl>
          </a:graphicData>
        </a:graphic>
      </p:graphicFrame>
    </p:spTree>
    <p:extLst>
      <p:ext uri="{BB962C8B-B14F-4D97-AF65-F5344CB8AC3E}">
        <p14:creationId xmlns:p14="http://schemas.microsoft.com/office/powerpoint/2010/main" val="3343285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23528" y="332656"/>
            <a:ext cx="7200800" cy="1320800"/>
          </a:xfrm>
        </p:spPr>
        <p:txBody>
          <a:bodyPr>
            <a:normAutofit fontScale="90000"/>
          </a:bodyPr>
          <a:lstStyle/>
          <a:p>
            <a:r>
              <a:rPr lang="sl-SI" b="1" dirty="0" err="1">
                <a:solidFill>
                  <a:srgbClr val="0070C0"/>
                </a:solidFill>
              </a:rPr>
              <a:t>Well-child</a:t>
            </a:r>
            <a:r>
              <a:rPr lang="sl-SI" b="1" dirty="0">
                <a:solidFill>
                  <a:srgbClr val="0070C0"/>
                </a:solidFill>
              </a:rPr>
              <a:t> </a:t>
            </a:r>
            <a:r>
              <a:rPr lang="sl-SI" b="1" dirty="0" err="1">
                <a:solidFill>
                  <a:srgbClr val="0070C0"/>
                </a:solidFill>
              </a:rPr>
              <a:t>visits</a:t>
            </a:r>
            <a:r>
              <a:rPr lang="sl-SI" b="1" dirty="0">
                <a:solidFill>
                  <a:srgbClr val="0070C0"/>
                </a:solidFill>
              </a:rPr>
              <a:t>: </a:t>
            </a:r>
            <a:r>
              <a:rPr lang="sl-SI" b="1" dirty="0" err="1" smtClean="0">
                <a:solidFill>
                  <a:srgbClr val="0070C0"/>
                </a:solidFill>
              </a:rPr>
              <a:t>middle</a:t>
            </a:r>
            <a:r>
              <a:rPr lang="sl-SI" b="1" dirty="0" smtClean="0">
                <a:solidFill>
                  <a:srgbClr val="0070C0"/>
                </a:solidFill>
              </a:rPr>
              <a:t> </a:t>
            </a:r>
            <a:r>
              <a:rPr lang="sl-SI" b="1" dirty="0" err="1">
                <a:solidFill>
                  <a:srgbClr val="0070C0"/>
                </a:solidFill>
              </a:rPr>
              <a:t>childhood</a:t>
            </a:r>
            <a:r>
              <a:rPr lang="sl-SI" b="1" dirty="0">
                <a:solidFill>
                  <a:srgbClr val="0070C0"/>
                </a:solidFill>
              </a:rPr>
              <a:t>, adolescence</a:t>
            </a:r>
            <a:r>
              <a:rPr lang="sl-SI" b="1" dirty="0" smtClean="0">
                <a:solidFill>
                  <a:srgbClr val="0070C0"/>
                </a:solidFill>
              </a:rPr>
              <a:t>, </a:t>
            </a:r>
            <a:r>
              <a:rPr lang="sl-SI" b="1" dirty="0" err="1" smtClean="0">
                <a:solidFill>
                  <a:srgbClr val="0070C0"/>
                </a:solidFill>
              </a:rPr>
              <a:t>Slovenia</a:t>
            </a:r>
            <a:r>
              <a:rPr lang="sl-SI" b="1" dirty="0" smtClean="0">
                <a:solidFill>
                  <a:srgbClr val="0070C0"/>
                </a:solidFill>
              </a:rPr>
              <a:t> 2015</a:t>
            </a:r>
            <a:endParaRPr lang="sl-SI" dirty="0"/>
          </a:p>
        </p:txBody>
      </p:sp>
      <p:graphicFrame>
        <p:nvGraphicFramePr>
          <p:cNvPr id="5" name="Ograda vsebine 4"/>
          <p:cNvGraphicFramePr>
            <a:graphicFrameLocks noGrp="1"/>
          </p:cNvGraphicFramePr>
          <p:nvPr>
            <p:ph idx="1"/>
            <p:extLst>
              <p:ext uri="{D42A27DB-BD31-4B8C-83A1-F6EECF244321}">
                <p14:modId xmlns:p14="http://schemas.microsoft.com/office/powerpoint/2010/main" val="2822563429"/>
              </p:ext>
            </p:extLst>
          </p:nvPr>
        </p:nvGraphicFramePr>
        <p:xfrm>
          <a:off x="323528" y="1844824"/>
          <a:ext cx="7344816" cy="4043680"/>
        </p:xfrm>
        <a:graphic>
          <a:graphicData uri="http://schemas.openxmlformats.org/drawingml/2006/table">
            <a:tbl>
              <a:tblPr firstRow="1" bandRow="1">
                <a:tableStyleId>{5C22544A-7EE6-4342-B048-85BDC9FD1C3A}</a:tableStyleId>
              </a:tblPr>
              <a:tblGrid>
                <a:gridCol w="1512169"/>
                <a:gridCol w="720080"/>
                <a:gridCol w="1152127"/>
                <a:gridCol w="864096"/>
                <a:gridCol w="1080120"/>
                <a:gridCol w="648072"/>
                <a:gridCol w="648072"/>
                <a:gridCol w="720080"/>
              </a:tblGrid>
              <a:tr h="370840">
                <a:tc>
                  <a:txBody>
                    <a:bodyPr/>
                    <a:lstStyle/>
                    <a:p>
                      <a:endParaRPr lang="sl-SI" dirty="0"/>
                    </a:p>
                  </a:txBody>
                  <a:tcPr marL="77736" marR="77736"/>
                </a:tc>
                <a:tc>
                  <a:txBody>
                    <a:bodyPr/>
                    <a:lstStyle/>
                    <a:p>
                      <a:r>
                        <a:rPr lang="sl-SI" dirty="0" smtClean="0"/>
                        <a:t>H,W</a:t>
                      </a:r>
                      <a:endParaRPr lang="sl-SI" dirty="0"/>
                    </a:p>
                  </a:txBody>
                  <a:tcPr marL="77736" marR="77736"/>
                </a:tc>
                <a:tc>
                  <a:txBody>
                    <a:bodyPr/>
                    <a:lstStyle/>
                    <a:p>
                      <a:r>
                        <a:rPr lang="sl-SI" dirty="0" err="1" smtClean="0"/>
                        <a:t>Blood</a:t>
                      </a:r>
                      <a:r>
                        <a:rPr lang="sl-SI" baseline="0" dirty="0" smtClean="0"/>
                        <a:t> </a:t>
                      </a:r>
                      <a:r>
                        <a:rPr lang="sl-SI" baseline="0" dirty="0" err="1" smtClean="0"/>
                        <a:t>pressure</a:t>
                      </a:r>
                      <a:r>
                        <a:rPr lang="sl-SI" baseline="0" dirty="0" smtClean="0"/>
                        <a:t> </a:t>
                      </a:r>
                      <a:endParaRPr lang="sl-SI" dirty="0"/>
                    </a:p>
                  </a:txBody>
                  <a:tcPr marL="77736" marR="77736"/>
                </a:tc>
                <a:tc>
                  <a:txBody>
                    <a:bodyPr/>
                    <a:lstStyle/>
                    <a:p>
                      <a:r>
                        <a:rPr lang="sl-SI" dirty="0" err="1" smtClean="0"/>
                        <a:t>Vision</a:t>
                      </a:r>
                      <a:endParaRPr lang="sl-SI" dirty="0"/>
                    </a:p>
                  </a:txBody>
                  <a:tcPr marL="77736" marR="77736"/>
                </a:tc>
                <a:tc>
                  <a:txBody>
                    <a:bodyPr/>
                    <a:lstStyle/>
                    <a:p>
                      <a:r>
                        <a:rPr lang="sl-SI" dirty="0" err="1" smtClean="0"/>
                        <a:t>Hearing</a:t>
                      </a:r>
                      <a:endParaRPr lang="sl-SI" dirty="0"/>
                    </a:p>
                  </a:txBody>
                  <a:tcPr marL="77736" marR="77736"/>
                </a:tc>
                <a:tc>
                  <a:txBody>
                    <a:bodyPr/>
                    <a:lstStyle/>
                    <a:p>
                      <a:r>
                        <a:rPr lang="sl-SI" dirty="0" smtClean="0"/>
                        <a:t>Lab</a:t>
                      </a:r>
                      <a:endParaRPr lang="sl-SI" dirty="0"/>
                    </a:p>
                  </a:txBody>
                  <a:tcPr marL="77736" marR="77736"/>
                </a:tc>
                <a:tc>
                  <a:txBody>
                    <a:bodyPr/>
                    <a:lstStyle/>
                    <a:p>
                      <a:r>
                        <a:rPr lang="sl-SI" dirty="0" err="1" smtClean="0"/>
                        <a:t>Vac</a:t>
                      </a:r>
                      <a:r>
                        <a:rPr lang="sl-SI" dirty="0" smtClean="0"/>
                        <a:t>.</a:t>
                      </a:r>
                      <a:endParaRPr lang="sl-SI" dirty="0"/>
                    </a:p>
                  </a:txBody>
                  <a:tcPr marL="77736" marR="77736"/>
                </a:tc>
                <a:tc>
                  <a:txBody>
                    <a:bodyPr/>
                    <a:lstStyle/>
                    <a:p>
                      <a:endParaRPr lang="sl-SI" dirty="0"/>
                    </a:p>
                  </a:txBody>
                  <a:tcPr marL="77736" marR="77736"/>
                </a:tc>
              </a:tr>
              <a:tr h="370840">
                <a:tc>
                  <a:txBody>
                    <a:bodyPr/>
                    <a:lstStyle/>
                    <a:p>
                      <a:r>
                        <a:rPr lang="sl-SI" dirty="0" err="1" smtClean="0"/>
                        <a:t>Preschool</a:t>
                      </a:r>
                      <a:r>
                        <a:rPr lang="sl-SI" dirty="0" smtClean="0"/>
                        <a:t> </a:t>
                      </a:r>
                      <a:r>
                        <a:rPr lang="sl-SI" dirty="0" err="1" smtClean="0"/>
                        <a:t>visit</a:t>
                      </a:r>
                      <a:endParaRPr lang="sl-SI" dirty="0"/>
                    </a:p>
                  </a:txBody>
                  <a:tcPr marL="77736" marR="77736"/>
                </a:tc>
                <a:tc>
                  <a:txBody>
                    <a:bodyPr/>
                    <a:lstStyle/>
                    <a:p>
                      <a:endParaRPr lang="sl-SI"/>
                    </a:p>
                  </a:txBody>
                  <a:tcPr marL="77736" marR="77736"/>
                </a:tc>
                <a:tc>
                  <a:txBody>
                    <a:bodyPr/>
                    <a:lstStyle/>
                    <a:p>
                      <a:endParaRPr lang="sl-SI"/>
                    </a:p>
                  </a:txBody>
                  <a:tcPr marL="77736" marR="77736"/>
                </a:tc>
                <a:tc>
                  <a:txBody>
                    <a:bodyPr/>
                    <a:lstStyle/>
                    <a:p>
                      <a:endParaRPr lang="sl-SI"/>
                    </a:p>
                  </a:txBody>
                  <a:tcPr marL="77736" marR="77736"/>
                </a:tc>
                <a:tc>
                  <a:txBody>
                    <a:bodyPr/>
                    <a:lstStyle/>
                    <a:p>
                      <a:r>
                        <a:rPr lang="sl-SI" dirty="0" smtClean="0"/>
                        <a:t>+</a:t>
                      </a:r>
                      <a:endParaRPr lang="sl-SI" dirty="0"/>
                    </a:p>
                  </a:txBody>
                  <a:tcPr marL="77736" marR="77736"/>
                </a:tc>
                <a:tc>
                  <a:txBody>
                    <a:bodyPr/>
                    <a:lstStyle/>
                    <a:p>
                      <a:endParaRPr lang="sl-SI"/>
                    </a:p>
                  </a:txBody>
                  <a:tcPr marL="77736" marR="77736"/>
                </a:tc>
                <a:tc>
                  <a:txBody>
                    <a:bodyPr/>
                    <a:lstStyle/>
                    <a:p>
                      <a:r>
                        <a:rPr lang="sl-SI" dirty="0" smtClean="0"/>
                        <a:t>+</a:t>
                      </a:r>
                      <a:endParaRPr lang="sl-SI" dirty="0"/>
                    </a:p>
                  </a:txBody>
                  <a:tcPr marL="77736" marR="77736"/>
                </a:tc>
                <a:tc>
                  <a:txBody>
                    <a:bodyPr/>
                    <a:lstStyle/>
                    <a:p>
                      <a:r>
                        <a:rPr lang="sl-SI" dirty="0" smtClean="0"/>
                        <a:t>P, N</a:t>
                      </a:r>
                      <a:endParaRPr lang="sl-SI" dirty="0"/>
                    </a:p>
                  </a:txBody>
                  <a:tcPr marL="77736" marR="77736"/>
                </a:tc>
              </a:tr>
              <a:tr h="370840">
                <a:tc>
                  <a:txBody>
                    <a:bodyPr/>
                    <a:lstStyle/>
                    <a:p>
                      <a:r>
                        <a:rPr lang="sl-SI" dirty="0" smtClean="0"/>
                        <a:t>1st grade</a:t>
                      </a:r>
                      <a:endParaRPr lang="sl-SI" dirty="0"/>
                    </a:p>
                  </a:txBody>
                  <a:tcPr marL="77736" marR="77736"/>
                </a:tc>
                <a:tc>
                  <a:txBody>
                    <a:bodyPr/>
                    <a:lstStyle/>
                    <a:p>
                      <a:r>
                        <a:rPr lang="sl-SI" dirty="0" smtClean="0"/>
                        <a:t>+</a:t>
                      </a:r>
                      <a:endParaRPr lang="sl-SI" dirty="0"/>
                    </a:p>
                  </a:txBody>
                  <a:tcPr marL="77736" marR="77736"/>
                </a:tc>
                <a:tc>
                  <a:txBody>
                    <a:bodyPr/>
                    <a:lstStyle/>
                    <a:p>
                      <a:r>
                        <a:rPr lang="sl-SI" dirty="0" smtClean="0"/>
                        <a:t>+</a:t>
                      </a:r>
                      <a:endParaRPr lang="sl-SI" dirty="0"/>
                    </a:p>
                  </a:txBody>
                  <a:tcPr marL="77736" marR="77736"/>
                </a:tc>
                <a:tc>
                  <a:txBody>
                    <a:bodyPr/>
                    <a:lstStyle/>
                    <a:p>
                      <a:r>
                        <a:rPr lang="sl-SI" dirty="0" smtClean="0"/>
                        <a:t>+</a:t>
                      </a:r>
                      <a:endParaRPr lang="sl-SI" dirty="0"/>
                    </a:p>
                  </a:txBody>
                  <a:tcPr marL="77736" marR="77736"/>
                </a:tc>
                <a:tc>
                  <a:txBody>
                    <a:bodyPr/>
                    <a:lstStyle/>
                    <a:p>
                      <a:endParaRPr lang="sl-SI"/>
                    </a:p>
                  </a:txBody>
                  <a:tcPr marL="77736" marR="77736"/>
                </a:tc>
                <a:tc>
                  <a:txBody>
                    <a:bodyPr/>
                    <a:lstStyle/>
                    <a:p>
                      <a:endParaRPr lang="sl-SI"/>
                    </a:p>
                  </a:txBody>
                  <a:tcPr marL="77736" marR="77736"/>
                </a:tc>
                <a:tc>
                  <a:txBody>
                    <a:bodyPr/>
                    <a:lstStyle/>
                    <a:p>
                      <a:r>
                        <a:rPr lang="sl-SI" dirty="0" smtClean="0"/>
                        <a:t>+</a:t>
                      </a:r>
                      <a:endParaRPr lang="sl-SI" dirty="0"/>
                    </a:p>
                  </a:txBody>
                  <a:tcPr marL="77736" marR="77736"/>
                </a:tc>
                <a:tc>
                  <a:txBody>
                    <a:bodyPr/>
                    <a:lstStyle/>
                    <a:p>
                      <a:r>
                        <a:rPr lang="sl-SI" dirty="0" smtClean="0"/>
                        <a:t>P, N</a:t>
                      </a:r>
                      <a:endParaRPr lang="sl-SI" dirty="0"/>
                    </a:p>
                  </a:txBody>
                  <a:tcPr marL="77736" marR="77736"/>
                </a:tc>
              </a:tr>
              <a:tr h="370840">
                <a:tc>
                  <a:txBody>
                    <a:bodyPr/>
                    <a:lstStyle/>
                    <a:p>
                      <a:r>
                        <a:rPr lang="sl-SI" dirty="0" smtClean="0"/>
                        <a:t>3rd grade </a:t>
                      </a:r>
                      <a:endParaRPr lang="sl-SI" dirty="0"/>
                    </a:p>
                  </a:txBody>
                  <a:tcPr marL="77736" marR="77736"/>
                </a:tc>
                <a:tc>
                  <a:txBody>
                    <a:bodyPr/>
                    <a:lstStyle/>
                    <a:p>
                      <a:r>
                        <a:rPr lang="sl-SI" dirty="0" smtClean="0"/>
                        <a:t>+</a:t>
                      </a:r>
                      <a:endParaRPr lang="sl-SI" dirty="0"/>
                    </a:p>
                  </a:txBody>
                  <a:tcPr marL="77736" marR="77736"/>
                </a:tc>
                <a:tc>
                  <a:txBody>
                    <a:bodyPr/>
                    <a:lstStyle/>
                    <a:p>
                      <a:r>
                        <a:rPr lang="sl-SI" dirty="0" smtClean="0"/>
                        <a:t>+</a:t>
                      </a:r>
                      <a:endParaRPr lang="sl-SI" dirty="0"/>
                    </a:p>
                  </a:txBody>
                  <a:tcPr marL="77736" marR="77736"/>
                </a:tc>
                <a:tc>
                  <a:txBody>
                    <a:bodyPr/>
                    <a:lstStyle/>
                    <a:p>
                      <a:r>
                        <a:rPr lang="sl-SI" dirty="0" smtClean="0"/>
                        <a:t>+</a:t>
                      </a:r>
                      <a:endParaRPr lang="sl-SI" dirty="0"/>
                    </a:p>
                  </a:txBody>
                  <a:tcPr marL="77736" marR="77736"/>
                </a:tc>
                <a:tc>
                  <a:txBody>
                    <a:bodyPr/>
                    <a:lstStyle/>
                    <a:p>
                      <a:endParaRPr lang="sl-SI"/>
                    </a:p>
                  </a:txBody>
                  <a:tcPr marL="77736" marR="77736"/>
                </a:tc>
                <a:tc>
                  <a:txBody>
                    <a:bodyPr/>
                    <a:lstStyle/>
                    <a:p>
                      <a:endParaRPr lang="sl-SI"/>
                    </a:p>
                  </a:txBody>
                  <a:tcPr marL="77736" marR="77736"/>
                </a:tc>
                <a:tc>
                  <a:txBody>
                    <a:bodyPr/>
                    <a:lstStyle/>
                    <a:p>
                      <a:r>
                        <a:rPr lang="sl-SI" dirty="0" smtClean="0"/>
                        <a:t>+</a:t>
                      </a:r>
                      <a:endParaRPr lang="sl-SI" dirty="0"/>
                    </a:p>
                  </a:txBody>
                  <a:tcPr marL="77736" marR="77736"/>
                </a:tc>
                <a:tc>
                  <a:txBody>
                    <a:bodyPr/>
                    <a:lstStyle/>
                    <a:p>
                      <a:r>
                        <a:rPr lang="sl-SI" dirty="0" smtClean="0"/>
                        <a:t>P, N</a:t>
                      </a:r>
                      <a:endParaRPr lang="sl-SI" dirty="0"/>
                    </a:p>
                  </a:txBody>
                  <a:tcPr marL="77736" marR="77736"/>
                </a:tc>
              </a:tr>
              <a:tr h="370840">
                <a:tc>
                  <a:txBody>
                    <a:bodyPr/>
                    <a:lstStyle/>
                    <a:p>
                      <a:r>
                        <a:rPr lang="sl-SI" dirty="0" smtClean="0"/>
                        <a:t>6th grade</a:t>
                      </a:r>
                      <a:endParaRPr lang="sl-SI" dirty="0"/>
                    </a:p>
                  </a:txBody>
                  <a:tcPr marL="77736" marR="77736"/>
                </a:tc>
                <a:tc>
                  <a:txBody>
                    <a:bodyPr/>
                    <a:lstStyle/>
                    <a:p>
                      <a:r>
                        <a:rPr lang="sl-SI" dirty="0" smtClean="0"/>
                        <a:t>+</a:t>
                      </a:r>
                      <a:endParaRPr lang="sl-SI" dirty="0"/>
                    </a:p>
                  </a:txBody>
                  <a:tcPr marL="77736" marR="77736"/>
                </a:tc>
                <a:tc>
                  <a:txBody>
                    <a:bodyPr/>
                    <a:lstStyle/>
                    <a:p>
                      <a:r>
                        <a:rPr lang="sl-SI" dirty="0" smtClean="0"/>
                        <a:t>+</a:t>
                      </a:r>
                      <a:endParaRPr lang="sl-SI" dirty="0"/>
                    </a:p>
                  </a:txBody>
                  <a:tcPr marL="77736" marR="77736"/>
                </a:tc>
                <a:tc>
                  <a:txBody>
                    <a:bodyPr/>
                    <a:lstStyle/>
                    <a:p>
                      <a:r>
                        <a:rPr lang="sl-SI" dirty="0" smtClean="0"/>
                        <a:t>+</a:t>
                      </a:r>
                      <a:endParaRPr lang="sl-SI" dirty="0"/>
                    </a:p>
                  </a:txBody>
                  <a:tcPr marL="77736" marR="77736"/>
                </a:tc>
                <a:tc>
                  <a:txBody>
                    <a:bodyPr/>
                    <a:lstStyle/>
                    <a:p>
                      <a:r>
                        <a:rPr lang="sl-SI" dirty="0" smtClean="0"/>
                        <a:t>+</a:t>
                      </a:r>
                      <a:endParaRPr lang="sl-SI" dirty="0"/>
                    </a:p>
                  </a:txBody>
                  <a:tcPr marL="77736" marR="77736"/>
                </a:tc>
                <a:tc>
                  <a:txBody>
                    <a:bodyPr/>
                    <a:lstStyle/>
                    <a:p>
                      <a:endParaRPr lang="sl-SI"/>
                    </a:p>
                  </a:txBody>
                  <a:tcPr marL="77736" marR="77736"/>
                </a:tc>
                <a:tc>
                  <a:txBody>
                    <a:bodyPr/>
                    <a:lstStyle/>
                    <a:p>
                      <a:r>
                        <a:rPr lang="sl-SI" dirty="0" smtClean="0"/>
                        <a:t>+</a:t>
                      </a:r>
                      <a:endParaRPr lang="sl-SI" dirty="0"/>
                    </a:p>
                  </a:txBody>
                  <a:tcPr marL="77736" marR="77736"/>
                </a:tc>
                <a:tc>
                  <a:txBody>
                    <a:bodyPr/>
                    <a:lstStyle/>
                    <a:p>
                      <a:r>
                        <a:rPr lang="sl-SI" dirty="0" smtClean="0"/>
                        <a:t>P, N</a:t>
                      </a:r>
                      <a:endParaRPr lang="sl-SI" dirty="0"/>
                    </a:p>
                  </a:txBody>
                  <a:tcPr marL="77736" marR="77736"/>
                </a:tc>
              </a:tr>
              <a:tr h="370840">
                <a:tc>
                  <a:txBody>
                    <a:bodyPr/>
                    <a:lstStyle/>
                    <a:p>
                      <a:r>
                        <a:rPr lang="sl-SI" dirty="0" smtClean="0"/>
                        <a:t>8th grade</a:t>
                      </a:r>
                      <a:endParaRPr lang="sl-SI" dirty="0"/>
                    </a:p>
                  </a:txBody>
                  <a:tcPr marL="77736" marR="77736"/>
                </a:tc>
                <a:tc>
                  <a:txBody>
                    <a:bodyPr/>
                    <a:lstStyle/>
                    <a:p>
                      <a:r>
                        <a:rPr lang="sl-SI" dirty="0" smtClean="0"/>
                        <a:t>+</a:t>
                      </a:r>
                      <a:endParaRPr lang="sl-SI" dirty="0"/>
                    </a:p>
                  </a:txBody>
                  <a:tcPr marL="77736" marR="77736"/>
                </a:tc>
                <a:tc>
                  <a:txBody>
                    <a:bodyPr/>
                    <a:lstStyle/>
                    <a:p>
                      <a:r>
                        <a:rPr lang="sl-SI" dirty="0" smtClean="0"/>
                        <a:t>+</a:t>
                      </a:r>
                      <a:endParaRPr lang="sl-SI" dirty="0"/>
                    </a:p>
                  </a:txBody>
                  <a:tcPr marL="77736" marR="77736"/>
                </a:tc>
                <a:tc>
                  <a:txBody>
                    <a:bodyPr/>
                    <a:lstStyle/>
                    <a:p>
                      <a:r>
                        <a:rPr lang="sl-SI" dirty="0" smtClean="0"/>
                        <a:t>+</a:t>
                      </a:r>
                      <a:endParaRPr lang="sl-SI" dirty="0"/>
                    </a:p>
                  </a:txBody>
                  <a:tcPr marL="77736" marR="77736"/>
                </a:tc>
                <a:tc>
                  <a:txBody>
                    <a:bodyPr/>
                    <a:lstStyle/>
                    <a:p>
                      <a:endParaRPr lang="sl-SI"/>
                    </a:p>
                  </a:txBody>
                  <a:tcPr marL="77736" marR="77736"/>
                </a:tc>
                <a:tc>
                  <a:txBody>
                    <a:bodyPr/>
                    <a:lstStyle/>
                    <a:p>
                      <a:r>
                        <a:rPr lang="sl-SI" dirty="0" smtClean="0"/>
                        <a:t>+</a:t>
                      </a:r>
                      <a:endParaRPr lang="sl-SI" dirty="0"/>
                    </a:p>
                  </a:txBody>
                  <a:tcPr marL="77736" marR="77736"/>
                </a:tc>
                <a:tc>
                  <a:txBody>
                    <a:bodyPr/>
                    <a:lstStyle/>
                    <a:p>
                      <a:endParaRPr lang="sl-SI"/>
                    </a:p>
                  </a:txBody>
                  <a:tcPr marL="77736" marR="77736"/>
                </a:tc>
                <a:tc>
                  <a:txBody>
                    <a:bodyPr/>
                    <a:lstStyle/>
                    <a:p>
                      <a:r>
                        <a:rPr lang="sl-SI" dirty="0" smtClean="0"/>
                        <a:t>P, N</a:t>
                      </a:r>
                      <a:endParaRPr lang="sl-SI" dirty="0"/>
                    </a:p>
                  </a:txBody>
                  <a:tcPr marL="77736" marR="77736"/>
                </a:tc>
              </a:tr>
              <a:tr h="370840">
                <a:tc>
                  <a:txBody>
                    <a:bodyPr/>
                    <a:lstStyle/>
                    <a:p>
                      <a:r>
                        <a:rPr lang="sl-SI" dirty="0" smtClean="0"/>
                        <a:t>1st grade/sec.</a:t>
                      </a:r>
                      <a:endParaRPr lang="sl-SI" dirty="0"/>
                    </a:p>
                  </a:txBody>
                  <a:tcPr marL="77736" marR="77736"/>
                </a:tc>
                <a:tc>
                  <a:txBody>
                    <a:bodyPr/>
                    <a:lstStyle/>
                    <a:p>
                      <a:r>
                        <a:rPr lang="sl-SI" dirty="0" smtClean="0"/>
                        <a:t>+</a:t>
                      </a:r>
                      <a:endParaRPr lang="sl-SI" dirty="0"/>
                    </a:p>
                  </a:txBody>
                  <a:tcPr marL="77736" marR="77736"/>
                </a:tc>
                <a:tc>
                  <a:txBody>
                    <a:bodyPr/>
                    <a:lstStyle/>
                    <a:p>
                      <a:r>
                        <a:rPr lang="sl-SI" dirty="0" smtClean="0"/>
                        <a:t>+</a:t>
                      </a:r>
                      <a:endParaRPr lang="sl-SI" dirty="0"/>
                    </a:p>
                  </a:txBody>
                  <a:tcPr marL="77736" marR="77736"/>
                </a:tc>
                <a:tc>
                  <a:txBody>
                    <a:bodyPr/>
                    <a:lstStyle/>
                    <a:p>
                      <a:r>
                        <a:rPr lang="sl-SI" dirty="0" smtClean="0"/>
                        <a:t>+</a:t>
                      </a:r>
                      <a:endParaRPr lang="sl-SI" dirty="0"/>
                    </a:p>
                  </a:txBody>
                  <a:tcPr marL="77736" marR="77736"/>
                </a:tc>
                <a:tc>
                  <a:txBody>
                    <a:bodyPr/>
                    <a:lstStyle/>
                    <a:p>
                      <a:endParaRPr lang="sl-SI"/>
                    </a:p>
                  </a:txBody>
                  <a:tcPr marL="77736" marR="77736"/>
                </a:tc>
                <a:tc>
                  <a:txBody>
                    <a:bodyPr/>
                    <a:lstStyle/>
                    <a:p>
                      <a:r>
                        <a:rPr lang="sl-SI" dirty="0" smtClean="0"/>
                        <a:t>+</a:t>
                      </a:r>
                      <a:endParaRPr lang="sl-SI" dirty="0"/>
                    </a:p>
                  </a:txBody>
                  <a:tcPr marL="77736" marR="77736"/>
                </a:tc>
                <a:tc>
                  <a:txBody>
                    <a:bodyPr/>
                    <a:lstStyle/>
                    <a:p>
                      <a:endParaRPr lang="sl-SI"/>
                    </a:p>
                  </a:txBody>
                  <a:tcPr marL="77736" marR="77736"/>
                </a:tc>
                <a:tc>
                  <a:txBody>
                    <a:bodyPr/>
                    <a:lstStyle/>
                    <a:p>
                      <a:r>
                        <a:rPr lang="sl-SI" dirty="0" smtClean="0"/>
                        <a:t>P, N</a:t>
                      </a:r>
                      <a:endParaRPr lang="sl-SI" dirty="0"/>
                    </a:p>
                  </a:txBody>
                  <a:tcPr marL="77736" marR="77736"/>
                </a:tc>
              </a:tr>
              <a:tr h="370840">
                <a:tc>
                  <a:txBody>
                    <a:bodyPr/>
                    <a:lstStyle/>
                    <a:p>
                      <a:r>
                        <a:rPr lang="sl-SI" dirty="0" smtClean="0"/>
                        <a:t>3rd grade/sec.</a:t>
                      </a:r>
                      <a:endParaRPr lang="sl-SI" dirty="0"/>
                    </a:p>
                  </a:txBody>
                  <a:tcPr marL="77736" marR="77736"/>
                </a:tc>
                <a:tc>
                  <a:txBody>
                    <a:bodyPr/>
                    <a:lstStyle/>
                    <a:p>
                      <a:r>
                        <a:rPr lang="sl-SI" dirty="0" smtClean="0"/>
                        <a:t>+</a:t>
                      </a:r>
                      <a:endParaRPr lang="sl-SI" dirty="0"/>
                    </a:p>
                  </a:txBody>
                  <a:tcPr marL="77736" marR="77736"/>
                </a:tc>
                <a:tc>
                  <a:txBody>
                    <a:bodyPr/>
                    <a:lstStyle/>
                    <a:p>
                      <a:r>
                        <a:rPr lang="sl-SI" dirty="0" smtClean="0"/>
                        <a:t>+</a:t>
                      </a:r>
                      <a:endParaRPr lang="sl-SI" dirty="0"/>
                    </a:p>
                  </a:txBody>
                  <a:tcPr marL="77736" marR="77736"/>
                </a:tc>
                <a:tc>
                  <a:txBody>
                    <a:bodyPr/>
                    <a:lstStyle/>
                    <a:p>
                      <a:r>
                        <a:rPr lang="sl-SI" dirty="0" smtClean="0"/>
                        <a:t>+</a:t>
                      </a:r>
                      <a:endParaRPr lang="sl-SI" dirty="0"/>
                    </a:p>
                  </a:txBody>
                  <a:tcPr marL="77736" marR="77736"/>
                </a:tc>
                <a:tc>
                  <a:txBody>
                    <a:bodyPr/>
                    <a:lstStyle/>
                    <a:p>
                      <a:endParaRPr lang="sl-SI"/>
                    </a:p>
                  </a:txBody>
                  <a:tcPr marL="77736" marR="77736"/>
                </a:tc>
                <a:tc>
                  <a:txBody>
                    <a:bodyPr/>
                    <a:lstStyle/>
                    <a:p>
                      <a:endParaRPr lang="sl-SI"/>
                    </a:p>
                  </a:txBody>
                  <a:tcPr marL="77736" marR="77736"/>
                </a:tc>
                <a:tc>
                  <a:txBody>
                    <a:bodyPr/>
                    <a:lstStyle/>
                    <a:p>
                      <a:r>
                        <a:rPr lang="sl-SI" dirty="0" smtClean="0"/>
                        <a:t>+</a:t>
                      </a:r>
                      <a:endParaRPr lang="sl-SI" dirty="0"/>
                    </a:p>
                  </a:txBody>
                  <a:tcPr marL="77736" marR="77736"/>
                </a:tc>
                <a:tc>
                  <a:txBody>
                    <a:bodyPr/>
                    <a:lstStyle/>
                    <a:p>
                      <a:r>
                        <a:rPr lang="sl-SI" dirty="0" smtClean="0"/>
                        <a:t>P, N</a:t>
                      </a:r>
                      <a:endParaRPr lang="sl-SI" dirty="0"/>
                    </a:p>
                  </a:txBody>
                  <a:tcPr marL="77736" marR="77736"/>
                </a:tc>
              </a:tr>
            </a:tbl>
          </a:graphicData>
        </a:graphic>
      </p:graphicFrame>
    </p:spTree>
    <p:extLst>
      <p:ext uri="{BB962C8B-B14F-4D97-AF65-F5344CB8AC3E}">
        <p14:creationId xmlns:p14="http://schemas.microsoft.com/office/powerpoint/2010/main" val="3760268991"/>
      </p:ext>
    </p:extLst>
  </p:cSld>
  <p:clrMapOvr>
    <a:masterClrMapping/>
  </p:clrMapOvr>
</p:sld>
</file>

<file path=ppt/theme/theme1.xml><?xml version="1.0" encoding="utf-8"?>
<a:theme xmlns:a="http://schemas.openxmlformats.org/drawingml/2006/main" name="HDOfficeLightV0">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Gladko">
  <a:themeElements>
    <a:clrScheme name="Gladko">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Gladko">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ladko">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4.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TM02900771[[fn=Rezina]]</Template>
  <TotalTime>821</TotalTime>
  <Words>1474</Words>
  <Application>Microsoft Office PowerPoint</Application>
  <PresentationFormat>Diaprojekcija na zaslonu (4:3)</PresentationFormat>
  <Paragraphs>263</Paragraphs>
  <Slides>17</Slides>
  <Notes>4</Notes>
  <HiddenSlides>0</HiddenSlides>
  <MMClips>0</MMClips>
  <ScaleCrop>false</ScaleCrop>
  <HeadingPairs>
    <vt:vector size="6" baseType="variant">
      <vt:variant>
        <vt:lpstr>Uporabljene pisave</vt:lpstr>
      </vt:variant>
      <vt:variant>
        <vt:i4>10</vt:i4>
      </vt:variant>
      <vt:variant>
        <vt:lpstr>Tema</vt:lpstr>
      </vt:variant>
      <vt:variant>
        <vt:i4>3</vt:i4>
      </vt:variant>
      <vt:variant>
        <vt:lpstr>Naslovi diapozitivov</vt:lpstr>
      </vt:variant>
      <vt:variant>
        <vt:i4>17</vt:i4>
      </vt:variant>
    </vt:vector>
  </HeadingPairs>
  <TitlesOfParts>
    <vt:vector size="30" baseType="lpstr">
      <vt:lpstr>Arial</vt:lpstr>
      <vt:lpstr>Calibri</vt:lpstr>
      <vt:lpstr>Calibri Light</vt:lpstr>
      <vt:lpstr>ＭＳ Ｐゴシック</vt:lpstr>
      <vt:lpstr>Times New Roman</vt:lpstr>
      <vt:lpstr>Trebuchet MS</vt:lpstr>
      <vt:lpstr>Wingdings</vt:lpstr>
      <vt:lpstr>Wingdings 2</vt:lpstr>
      <vt:lpstr>Wingdings 3</vt:lpstr>
      <vt:lpstr>ZurichBT-Light</vt:lpstr>
      <vt:lpstr>HDOfficeLightV0</vt:lpstr>
      <vt:lpstr>1_HDOfficeLightV0</vt:lpstr>
      <vt:lpstr>Gladko</vt:lpstr>
      <vt:lpstr>Prevention in primary paediatric care  - SLOVENIA</vt:lpstr>
      <vt:lpstr>Current preventive health care programmes at primary level in Slovenia (financed by obligatory insurance scheme)</vt:lpstr>
      <vt:lpstr>PowerPointova predstavitev</vt:lpstr>
      <vt:lpstr>Well-child visits: prenatal phase and birth, Slovenia 2015 </vt:lpstr>
      <vt:lpstr>Well-child visits: infancy, early childhood, middle childhood, adolescence, Slovenia 2015 </vt:lpstr>
      <vt:lpstr>Well–child visits for infants, children and adolescents  </vt:lpstr>
      <vt:lpstr>Well-child visits: prenatal phase and birth, Slovenia 2015</vt:lpstr>
      <vt:lpstr>Well-child visits: infancy, early childhood,, Slovenia 2015</vt:lpstr>
      <vt:lpstr>Well-child visits: middle childhood, adolescence, Slovenia 2015</vt:lpstr>
      <vt:lpstr>PowerPointova predstavitev</vt:lpstr>
      <vt:lpstr>PowerPointova predstavitev</vt:lpstr>
      <vt:lpstr>Which provider is entitled to perform the well-child care</vt:lpstr>
      <vt:lpstr>Current situation - challenges in preventive  health care in Slovenia</vt:lpstr>
      <vt:lpstr>Preventive health care for children and  adolescents in Slovenia  </vt:lpstr>
      <vt:lpstr>In order to achieve the overall objective,  the four guiding principles adopted from the WHO European Strategy for child and adolescent health and development are being used in the current NFM project in Slovenia:</vt:lpstr>
      <vt:lpstr>Proposed timing of preventive visits:  </vt:lpstr>
      <vt:lpstr>Changes and improvements in the preventive programme (discussed in the current NFM  project)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PREVENTIVE PAEDIATRIC HAELTH CARE -SLOVENIA</dc:title>
  <dc:creator>Margareta</dc:creator>
  <cp:lastModifiedBy>Margareta Seher-Zupančič</cp:lastModifiedBy>
  <cp:revision>36</cp:revision>
  <cp:lastPrinted>2015-11-04T18:00:08Z</cp:lastPrinted>
  <dcterms:created xsi:type="dcterms:W3CDTF">2015-11-01T14:54:50Z</dcterms:created>
  <dcterms:modified xsi:type="dcterms:W3CDTF">2015-11-04T18:03:25Z</dcterms:modified>
</cp:coreProperties>
</file>