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66" r:id="rId1"/>
  </p:sldMasterIdLst>
  <p:notesMasterIdLst>
    <p:notesMasterId r:id="rId16"/>
  </p:notesMasterIdLst>
  <p:sldIdLst>
    <p:sldId id="256" r:id="rId2"/>
    <p:sldId id="257" r:id="rId3"/>
    <p:sldId id="259" r:id="rId4"/>
    <p:sldId id="258" r:id="rId5"/>
    <p:sldId id="264" r:id="rId6"/>
    <p:sldId id="266" r:id="rId7"/>
    <p:sldId id="261" r:id="rId8"/>
    <p:sldId id="272" r:id="rId9"/>
    <p:sldId id="268" r:id="rId10"/>
    <p:sldId id="269" r:id="rId11"/>
    <p:sldId id="271" r:id="rId12"/>
    <p:sldId id="265" r:id="rId13"/>
    <p:sldId id="273" r:id="rId14"/>
    <p:sldId id="262" r:id="rId15"/>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613" autoAdjust="0"/>
  </p:normalViewPr>
  <p:slideViewPr>
    <p:cSldViewPr snapToGrid="0" snapToObjects="1">
      <p:cViewPr>
        <p:scale>
          <a:sx n="75" d="100"/>
          <a:sy n="75" d="100"/>
        </p:scale>
        <p:origin x="-2384" y="-1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F062F0-BA78-1147-9B1A-1F1464ACFF61}" type="datetimeFigureOut">
              <a:rPr lang="es-ES" smtClean="0"/>
              <a:t>5/11/15</a:t>
            </a:fld>
            <a:endParaRPr lang="en-GB"/>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GB"/>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294677-16DD-1649-8F3F-6E4717C0A939}" type="slidenum">
              <a:rPr lang="en-GB" smtClean="0"/>
              <a:t>‹Nr.›</a:t>
            </a:fld>
            <a:endParaRPr lang="en-GB"/>
          </a:p>
        </p:txBody>
      </p:sp>
    </p:spTree>
    <p:extLst>
      <p:ext uri="{BB962C8B-B14F-4D97-AF65-F5344CB8AC3E}">
        <p14:creationId xmlns:p14="http://schemas.microsoft.com/office/powerpoint/2010/main" val="34157709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n-GB"/>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n-GB"/>
          </a:p>
        </p:txBody>
      </p:sp>
      <p:sp>
        <p:nvSpPr>
          <p:cNvPr id="4" name="Marcador de fecha 3"/>
          <p:cNvSpPr>
            <a:spLocks noGrp="1"/>
          </p:cNvSpPr>
          <p:nvPr>
            <p:ph type="dt" sz="half" idx="10"/>
          </p:nvPr>
        </p:nvSpPr>
        <p:spPr/>
        <p:txBody>
          <a:bodyPr/>
          <a:lstStyle/>
          <a:p>
            <a:fld id="{055FF6D4-D4D7-426A-98F7-170A3668379E}" type="datetime1">
              <a:rPr lang="en-US" smtClean="0"/>
              <a:pPr/>
              <a:t>5/11/15</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1AD20DFC-E2D5-4BD6-B744-D8DEEAB5F7C2}" type="slidenum">
              <a:rPr lang="en-US" smtClean="0"/>
              <a:pPr/>
              <a:t>‹Nr.›</a:t>
            </a:fld>
            <a:endParaRPr lang="en-US" dirty="0"/>
          </a:p>
        </p:txBody>
      </p:sp>
    </p:spTree>
    <p:extLst>
      <p:ext uri="{BB962C8B-B14F-4D97-AF65-F5344CB8AC3E}">
        <p14:creationId xmlns:p14="http://schemas.microsoft.com/office/powerpoint/2010/main" val="1555904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n-GB"/>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GB"/>
          </a:p>
        </p:txBody>
      </p:sp>
      <p:sp>
        <p:nvSpPr>
          <p:cNvPr id="4" name="Marcador de fecha 3"/>
          <p:cNvSpPr>
            <a:spLocks noGrp="1"/>
          </p:cNvSpPr>
          <p:nvPr>
            <p:ph type="dt" sz="half" idx="10"/>
          </p:nvPr>
        </p:nvSpPr>
        <p:spPr/>
        <p:txBody>
          <a:bodyPr/>
          <a:lstStyle/>
          <a:p>
            <a:fld id="{7D553509-B247-7A4A-9E24-5205D7940D79}" type="datetimeFigureOut">
              <a:rPr lang="es-ES" smtClean="0"/>
              <a:t>5/11/15</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D1050358-257C-EC43-B4FF-743DBD9E5B76}" type="slidenum">
              <a:rPr lang="en-GB" smtClean="0"/>
              <a:t>‹Nr.›</a:t>
            </a:fld>
            <a:endParaRPr lang="en-GB"/>
          </a:p>
        </p:txBody>
      </p:sp>
    </p:spTree>
    <p:extLst>
      <p:ext uri="{BB962C8B-B14F-4D97-AF65-F5344CB8AC3E}">
        <p14:creationId xmlns:p14="http://schemas.microsoft.com/office/powerpoint/2010/main" val="824685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n-GB"/>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GB"/>
          </a:p>
        </p:txBody>
      </p:sp>
      <p:sp>
        <p:nvSpPr>
          <p:cNvPr id="4" name="Marcador de fecha 3"/>
          <p:cNvSpPr>
            <a:spLocks noGrp="1"/>
          </p:cNvSpPr>
          <p:nvPr>
            <p:ph type="dt" sz="half" idx="10"/>
          </p:nvPr>
        </p:nvSpPr>
        <p:spPr/>
        <p:txBody>
          <a:bodyPr/>
          <a:lstStyle/>
          <a:p>
            <a:fld id="{7D553509-B247-7A4A-9E24-5205D7940D79}" type="datetimeFigureOut">
              <a:rPr lang="es-ES" smtClean="0"/>
              <a:t>5/11/15</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D1050358-257C-EC43-B4FF-743DBD9E5B76}" type="slidenum">
              <a:rPr lang="en-GB" smtClean="0"/>
              <a:t>‹Nr.›</a:t>
            </a:fld>
            <a:endParaRPr lang="en-GB"/>
          </a:p>
        </p:txBody>
      </p:sp>
    </p:spTree>
    <p:extLst>
      <p:ext uri="{BB962C8B-B14F-4D97-AF65-F5344CB8AC3E}">
        <p14:creationId xmlns:p14="http://schemas.microsoft.com/office/powerpoint/2010/main" val="592997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n-GB"/>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GB"/>
          </a:p>
        </p:txBody>
      </p:sp>
      <p:sp>
        <p:nvSpPr>
          <p:cNvPr id="4" name="Marcador de fecha 3"/>
          <p:cNvSpPr>
            <a:spLocks noGrp="1"/>
          </p:cNvSpPr>
          <p:nvPr>
            <p:ph type="dt" sz="half" idx="10"/>
          </p:nvPr>
        </p:nvSpPr>
        <p:spPr/>
        <p:txBody>
          <a:bodyPr/>
          <a:lstStyle/>
          <a:p>
            <a:fld id="{7D553509-B247-7A4A-9E24-5205D7940D79}" type="datetimeFigureOut">
              <a:rPr lang="es-ES" smtClean="0"/>
              <a:t>5/11/15</a:t>
            </a:fld>
            <a:endParaRPr lang="en-GB"/>
          </a:p>
        </p:txBody>
      </p:sp>
      <p:sp>
        <p:nvSpPr>
          <p:cNvPr id="5" name="Marcador de pie de página 4"/>
          <p:cNvSpPr>
            <a:spLocks noGrp="1"/>
          </p:cNvSpPr>
          <p:nvPr>
            <p:ph type="ftr" sz="quarter" idx="11"/>
          </p:nvPr>
        </p:nvSpPr>
        <p:spPr/>
        <p:txBody>
          <a:bodyPr/>
          <a:lstStyle/>
          <a:p>
            <a:endParaRPr lang="en-GB"/>
          </a:p>
        </p:txBody>
      </p:sp>
      <p:sp>
        <p:nvSpPr>
          <p:cNvPr id="6" name="Marcador de número de diapositiva 5"/>
          <p:cNvSpPr>
            <a:spLocks noGrp="1"/>
          </p:cNvSpPr>
          <p:nvPr>
            <p:ph type="sldNum" sz="quarter" idx="12"/>
          </p:nvPr>
        </p:nvSpPr>
        <p:spPr/>
        <p:txBody>
          <a:bodyPr/>
          <a:lstStyle/>
          <a:p>
            <a:fld id="{D1050358-257C-EC43-B4FF-743DBD9E5B76}" type="slidenum">
              <a:rPr lang="en-GB" smtClean="0"/>
              <a:t>‹Nr.›</a:t>
            </a:fld>
            <a:endParaRPr lang="en-GB"/>
          </a:p>
        </p:txBody>
      </p:sp>
    </p:spTree>
    <p:extLst>
      <p:ext uri="{BB962C8B-B14F-4D97-AF65-F5344CB8AC3E}">
        <p14:creationId xmlns:p14="http://schemas.microsoft.com/office/powerpoint/2010/main" val="1286708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n-GB"/>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42295D47-465E-4A05-802B-049480555B6D}" type="datetime1">
              <a:rPr lang="en-US" smtClean="0"/>
              <a:pPr/>
              <a:t>5/11/15</a:t>
            </a:fld>
            <a:endParaRPr lang="en-US"/>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1AD20DFC-E2D5-4BD6-B744-D8DEEAB5F7C2}" type="slidenum">
              <a:rPr lang="en-US" smtClean="0"/>
              <a:pPr/>
              <a:t>‹Nr.›</a:t>
            </a:fld>
            <a:endParaRPr lang="en-US" dirty="0"/>
          </a:p>
        </p:txBody>
      </p:sp>
    </p:spTree>
    <p:extLst>
      <p:ext uri="{BB962C8B-B14F-4D97-AF65-F5344CB8AC3E}">
        <p14:creationId xmlns:p14="http://schemas.microsoft.com/office/powerpoint/2010/main" val="3271432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n-GB"/>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GB"/>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GB"/>
          </a:p>
        </p:txBody>
      </p:sp>
      <p:sp>
        <p:nvSpPr>
          <p:cNvPr id="5" name="Marcador de fecha 4"/>
          <p:cNvSpPr>
            <a:spLocks noGrp="1"/>
          </p:cNvSpPr>
          <p:nvPr>
            <p:ph type="dt" sz="half" idx="10"/>
          </p:nvPr>
        </p:nvSpPr>
        <p:spPr/>
        <p:txBody>
          <a:bodyPr/>
          <a:lstStyle/>
          <a:p>
            <a:fld id="{7D553509-B247-7A4A-9E24-5205D7940D79}" type="datetimeFigureOut">
              <a:rPr lang="es-ES" smtClean="0"/>
              <a:t>5/11/15</a:t>
            </a:fld>
            <a:endParaRPr lang="en-GB"/>
          </a:p>
        </p:txBody>
      </p:sp>
      <p:sp>
        <p:nvSpPr>
          <p:cNvPr id="6" name="Marcador de pie de página 5"/>
          <p:cNvSpPr>
            <a:spLocks noGrp="1"/>
          </p:cNvSpPr>
          <p:nvPr>
            <p:ph type="ftr" sz="quarter" idx="11"/>
          </p:nvPr>
        </p:nvSpPr>
        <p:spPr/>
        <p:txBody>
          <a:bodyPr/>
          <a:lstStyle/>
          <a:p>
            <a:endParaRPr lang="en-GB"/>
          </a:p>
        </p:txBody>
      </p:sp>
      <p:sp>
        <p:nvSpPr>
          <p:cNvPr id="7" name="Marcador de número de diapositiva 6"/>
          <p:cNvSpPr>
            <a:spLocks noGrp="1"/>
          </p:cNvSpPr>
          <p:nvPr>
            <p:ph type="sldNum" sz="quarter" idx="12"/>
          </p:nvPr>
        </p:nvSpPr>
        <p:spPr/>
        <p:txBody>
          <a:bodyPr/>
          <a:lstStyle/>
          <a:p>
            <a:fld id="{D1050358-257C-EC43-B4FF-743DBD9E5B76}" type="slidenum">
              <a:rPr lang="en-GB" smtClean="0"/>
              <a:t>‹Nr.›</a:t>
            </a:fld>
            <a:endParaRPr lang="en-GB"/>
          </a:p>
        </p:txBody>
      </p:sp>
    </p:spTree>
    <p:extLst>
      <p:ext uri="{BB962C8B-B14F-4D97-AF65-F5344CB8AC3E}">
        <p14:creationId xmlns:p14="http://schemas.microsoft.com/office/powerpoint/2010/main" val="1451936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n-GB"/>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GB"/>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GB"/>
          </a:p>
        </p:txBody>
      </p:sp>
      <p:sp>
        <p:nvSpPr>
          <p:cNvPr id="7" name="Marcador de fecha 6"/>
          <p:cNvSpPr>
            <a:spLocks noGrp="1"/>
          </p:cNvSpPr>
          <p:nvPr>
            <p:ph type="dt" sz="half" idx="10"/>
          </p:nvPr>
        </p:nvSpPr>
        <p:spPr/>
        <p:txBody>
          <a:bodyPr/>
          <a:lstStyle/>
          <a:p>
            <a:fld id="{7D553509-B247-7A4A-9E24-5205D7940D79}" type="datetimeFigureOut">
              <a:rPr lang="es-ES" smtClean="0"/>
              <a:t>5/11/15</a:t>
            </a:fld>
            <a:endParaRPr lang="en-GB"/>
          </a:p>
        </p:txBody>
      </p:sp>
      <p:sp>
        <p:nvSpPr>
          <p:cNvPr id="8" name="Marcador de pie de página 7"/>
          <p:cNvSpPr>
            <a:spLocks noGrp="1"/>
          </p:cNvSpPr>
          <p:nvPr>
            <p:ph type="ftr" sz="quarter" idx="11"/>
          </p:nvPr>
        </p:nvSpPr>
        <p:spPr/>
        <p:txBody>
          <a:bodyPr/>
          <a:lstStyle/>
          <a:p>
            <a:endParaRPr lang="en-GB"/>
          </a:p>
        </p:txBody>
      </p:sp>
      <p:sp>
        <p:nvSpPr>
          <p:cNvPr id="9" name="Marcador de número de diapositiva 8"/>
          <p:cNvSpPr>
            <a:spLocks noGrp="1"/>
          </p:cNvSpPr>
          <p:nvPr>
            <p:ph type="sldNum" sz="quarter" idx="12"/>
          </p:nvPr>
        </p:nvSpPr>
        <p:spPr/>
        <p:txBody>
          <a:bodyPr/>
          <a:lstStyle/>
          <a:p>
            <a:fld id="{D1050358-257C-EC43-B4FF-743DBD9E5B76}" type="slidenum">
              <a:rPr lang="en-GB" smtClean="0"/>
              <a:t>‹Nr.›</a:t>
            </a:fld>
            <a:endParaRPr lang="en-GB"/>
          </a:p>
        </p:txBody>
      </p:sp>
    </p:spTree>
    <p:extLst>
      <p:ext uri="{BB962C8B-B14F-4D97-AF65-F5344CB8AC3E}">
        <p14:creationId xmlns:p14="http://schemas.microsoft.com/office/powerpoint/2010/main" val="1612411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n-GB"/>
          </a:p>
        </p:txBody>
      </p:sp>
      <p:sp>
        <p:nvSpPr>
          <p:cNvPr id="3" name="Marcador de fecha 2"/>
          <p:cNvSpPr>
            <a:spLocks noGrp="1"/>
          </p:cNvSpPr>
          <p:nvPr>
            <p:ph type="dt" sz="half" idx="10"/>
          </p:nvPr>
        </p:nvSpPr>
        <p:spPr/>
        <p:txBody>
          <a:bodyPr/>
          <a:lstStyle/>
          <a:p>
            <a:fld id="{7D553509-B247-7A4A-9E24-5205D7940D79}" type="datetimeFigureOut">
              <a:rPr lang="es-ES" smtClean="0"/>
              <a:t>5/11/15</a:t>
            </a:fld>
            <a:endParaRPr lang="en-GB"/>
          </a:p>
        </p:txBody>
      </p:sp>
      <p:sp>
        <p:nvSpPr>
          <p:cNvPr id="4" name="Marcador de pie de página 3"/>
          <p:cNvSpPr>
            <a:spLocks noGrp="1"/>
          </p:cNvSpPr>
          <p:nvPr>
            <p:ph type="ftr" sz="quarter" idx="11"/>
          </p:nvPr>
        </p:nvSpPr>
        <p:spPr/>
        <p:txBody>
          <a:bodyPr/>
          <a:lstStyle/>
          <a:p>
            <a:endParaRPr lang="en-GB"/>
          </a:p>
        </p:txBody>
      </p:sp>
      <p:sp>
        <p:nvSpPr>
          <p:cNvPr id="5" name="Marcador de número de diapositiva 4"/>
          <p:cNvSpPr>
            <a:spLocks noGrp="1"/>
          </p:cNvSpPr>
          <p:nvPr>
            <p:ph type="sldNum" sz="quarter" idx="12"/>
          </p:nvPr>
        </p:nvSpPr>
        <p:spPr/>
        <p:txBody>
          <a:bodyPr/>
          <a:lstStyle/>
          <a:p>
            <a:fld id="{D1050358-257C-EC43-B4FF-743DBD9E5B76}" type="slidenum">
              <a:rPr lang="en-GB" smtClean="0"/>
              <a:t>‹Nr.›</a:t>
            </a:fld>
            <a:endParaRPr lang="en-GB"/>
          </a:p>
        </p:txBody>
      </p:sp>
    </p:spTree>
    <p:extLst>
      <p:ext uri="{BB962C8B-B14F-4D97-AF65-F5344CB8AC3E}">
        <p14:creationId xmlns:p14="http://schemas.microsoft.com/office/powerpoint/2010/main" val="1678979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D553509-B247-7A4A-9E24-5205D7940D79}" type="datetimeFigureOut">
              <a:rPr lang="es-ES" smtClean="0"/>
              <a:t>5/11/15</a:t>
            </a:fld>
            <a:endParaRPr lang="en-GB"/>
          </a:p>
        </p:txBody>
      </p:sp>
      <p:sp>
        <p:nvSpPr>
          <p:cNvPr id="3" name="Marcador de pie de página 2"/>
          <p:cNvSpPr>
            <a:spLocks noGrp="1"/>
          </p:cNvSpPr>
          <p:nvPr>
            <p:ph type="ftr" sz="quarter" idx="11"/>
          </p:nvPr>
        </p:nvSpPr>
        <p:spPr/>
        <p:txBody>
          <a:bodyPr/>
          <a:lstStyle/>
          <a:p>
            <a:endParaRPr lang="en-GB"/>
          </a:p>
        </p:txBody>
      </p:sp>
      <p:sp>
        <p:nvSpPr>
          <p:cNvPr id="4" name="Marcador de número de diapositiva 3"/>
          <p:cNvSpPr>
            <a:spLocks noGrp="1"/>
          </p:cNvSpPr>
          <p:nvPr>
            <p:ph type="sldNum" sz="quarter" idx="12"/>
          </p:nvPr>
        </p:nvSpPr>
        <p:spPr/>
        <p:txBody>
          <a:bodyPr/>
          <a:lstStyle/>
          <a:p>
            <a:fld id="{D1050358-257C-EC43-B4FF-743DBD9E5B76}" type="slidenum">
              <a:rPr lang="en-GB" smtClean="0"/>
              <a:t>‹Nr.›</a:t>
            </a:fld>
            <a:endParaRPr lang="en-GB"/>
          </a:p>
        </p:txBody>
      </p:sp>
    </p:spTree>
    <p:extLst>
      <p:ext uri="{BB962C8B-B14F-4D97-AF65-F5344CB8AC3E}">
        <p14:creationId xmlns:p14="http://schemas.microsoft.com/office/powerpoint/2010/main" val="1687563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n-GB"/>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GB"/>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7D553509-B247-7A4A-9E24-5205D7940D79}" type="datetimeFigureOut">
              <a:rPr lang="es-ES" smtClean="0"/>
              <a:t>5/11/15</a:t>
            </a:fld>
            <a:endParaRPr lang="en-GB"/>
          </a:p>
        </p:txBody>
      </p:sp>
      <p:sp>
        <p:nvSpPr>
          <p:cNvPr id="6" name="Marcador de pie de página 5"/>
          <p:cNvSpPr>
            <a:spLocks noGrp="1"/>
          </p:cNvSpPr>
          <p:nvPr>
            <p:ph type="ftr" sz="quarter" idx="11"/>
          </p:nvPr>
        </p:nvSpPr>
        <p:spPr/>
        <p:txBody>
          <a:bodyPr/>
          <a:lstStyle/>
          <a:p>
            <a:endParaRPr lang="en-GB"/>
          </a:p>
        </p:txBody>
      </p:sp>
      <p:sp>
        <p:nvSpPr>
          <p:cNvPr id="7" name="Marcador de número de diapositiva 6"/>
          <p:cNvSpPr>
            <a:spLocks noGrp="1"/>
          </p:cNvSpPr>
          <p:nvPr>
            <p:ph type="sldNum" sz="quarter" idx="12"/>
          </p:nvPr>
        </p:nvSpPr>
        <p:spPr/>
        <p:txBody>
          <a:bodyPr/>
          <a:lstStyle/>
          <a:p>
            <a:fld id="{D1050358-257C-EC43-B4FF-743DBD9E5B76}" type="slidenum">
              <a:rPr lang="en-GB" smtClean="0"/>
              <a:t>‹Nr.›</a:t>
            </a:fld>
            <a:endParaRPr lang="en-GB"/>
          </a:p>
        </p:txBody>
      </p:sp>
    </p:spTree>
    <p:extLst>
      <p:ext uri="{BB962C8B-B14F-4D97-AF65-F5344CB8AC3E}">
        <p14:creationId xmlns:p14="http://schemas.microsoft.com/office/powerpoint/2010/main" val="3102740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n-GB"/>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7D553509-B247-7A4A-9E24-5205D7940D79}" type="datetimeFigureOut">
              <a:rPr lang="es-ES" smtClean="0"/>
              <a:t>5/11/15</a:t>
            </a:fld>
            <a:endParaRPr lang="en-GB"/>
          </a:p>
        </p:txBody>
      </p:sp>
      <p:sp>
        <p:nvSpPr>
          <p:cNvPr id="6" name="Marcador de pie de página 5"/>
          <p:cNvSpPr>
            <a:spLocks noGrp="1"/>
          </p:cNvSpPr>
          <p:nvPr>
            <p:ph type="ftr" sz="quarter" idx="11"/>
          </p:nvPr>
        </p:nvSpPr>
        <p:spPr/>
        <p:txBody>
          <a:bodyPr/>
          <a:lstStyle/>
          <a:p>
            <a:endParaRPr lang="en-GB"/>
          </a:p>
        </p:txBody>
      </p:sp>
      <p:sp>
        <p:nvSpPr>
          <p:cNvPr id="7" name="Marcador de número de diapositiva 6"/>
          <p:cNvSpPr>
            <a:spLocks noGrp="1"/>
          </p:cNvSpPr>
          <p:nvPr>
            <p:ph type="sldNum" sz="quarter" idx="12"/>
          </p:nvPr>
        </p:nvSpPr>
        <p:spPr/>
        <p:txBody>
          <a:bodyPr/>
          <a:lstStyle/>
          <a:p>
            <a:fld id="{D1050358-257C-EC43-B4FF-743DBD9E5B76}" type="slidenum">
              <a:rPr lang="en-GB" smtClean="0"/>
              <a:t>‹Nr.›</a:t>
            </a:fld>
            <a:endParaRPr lang="en-GB"/>
          </a:p>
        </p:txBody>
      </p:sp>
    </p:spTree>
    <p:extLst>
      <p:ext uri="{BB962C8B-B14F-4D97-AF65-F5344CB8AC3E}">
        <p14:creationId xmlns:p14="http://schemas.microsoft.com/office/powerpoint/2010/main" val="1008277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n-GB"/>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GB"/>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553509-B247-7A4A-9E24-5205D7940D79}" type="datetimeFigureOut">
              <a:rPr lang="es-ES" smtClean="0"/>
              <a:t>5/11/15</a:t>
            </a:fld>
            <a:endParaRPr lang="en-GB"/>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50358-257C-EC43-B4FF-743DBD9E5B76}" type="slidenum">
              <a:rPr lang="en-GB" smtClean="0"/>
              <a:t>‹Nr.›</a:t>
            </a:fld>
            <a:endParaRPr lang="en-GB"/>
          </a:p>
        </p:txBody>
      </p:sp>
    </p:spTree>
    <p:extLst>
      <p:ext uri="{BB962C8B-B14F-4D97-AF65-F5344CB8AC3E}">
        <p14:creationId xmlns:p14="http://schemas.microsoft.com/office/powerpoint/2010/main" val="897333723"/>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n-GB" sz="3200" dirty="0" smtClean="0"/>
              <a:t>MEDICAL CARE FOR CHILDREN OF REFUGEES/ASYLUM SEEKERS AND UNACCOMPANIED MINORS IN EUROPE  </a:t>
            </a:r>
            <a:br>
              <a:rPr lang="en-GB" sz="3200" dirty="0" smtClean="0"/>
            </a:br>
            <a:r>
              <a:rPr lang="en-GB" sz="3200" dirty="0"/>
              <a:t/>
            </a:r>
            <a:br>
              <a:rPr lang="en-GB" sz="3200" dirty="0"/>
            </a:br>
            <a:r>
              <a:rPr lang="en-GB" sz="2400" dirty="0" smtClean="0"/>
              <a:t>JOINT SYMPOSIUM ECPCP-CZECH ASSOCIATION OF PCP</a:t>
            </a:r>
            <a:br>
              <a:rPr lang="en-GB" sz="2400" dirty="0" smtClean="0"/>
            </a:br>
            <a:r>
              <a:rPr lang="en-GB" sz="2400" dirty="0" smtClean="0"/>
              <a:t>PRAGUE 7</a:t>
            </a:r>
            <a:r>
              <a:rPr lang="en-GB" sz="2400" baseline="30000" dirty="0" smtClean="0"/>
              <a:t>th</a:t>
            </a:r>
            <a:r>
              <a:rPr lang="en-GB" sz="2400" dirty="0" smtClean="0"/>
              <a:t>november 2015  </a:t>
            </a:r>
            <a:endParaRPr lang="en-GB" sz="3200" dirty="0"/>
          </a:p>
        </p:txBody>
      </p:sp>
      <p:sp>
        <p:nvSpPr>
          <p:cNvPr id="3" name="Subtítulo 2"/>
          <p:cNvSpPr>
            <a:spLocks noGrp="1"/>
          </p:cNvSpPr>
          <p:nvPr>
            <p:ph type="subTitle" idx="1"/>
          </p:nvPr>
        </p:nvSpPr>
        <p:spPr>
          <a:xfrm>
            <a:off x="1371600" y="5588000"/>
            <a:ext cx="6400800" cy="927100"/>
          </a:xfrm>
        </p:spPr>
        <p:txBody>
          <a:bodyPr>
            <a:normAutofit fontScale="85000" lnSpcReduction="20000"/>
          </a:bodyPr>
          <a:lstStyle/>
          <a:p>
            <a:r>
              <a:rPr lang="en-GB" sz="1600" dirty="0" smtClean="0"/>
              <a:t>ANGEL CARRASCO </a:t>
            </a:r>
          </a:p>
          <a:p>
            <a:r>
              <a:rPr lang="en-GB" sz="1600" dirty="0" smtClean="0"/>
              <a:t>PCP MADRID</a:t>
            </a:r>
          </a:p>
          <a:p>
            <a:r>
              <a:rPr lang="en-GB" sz="1600" dirty="0" smtClean="0"/>
              <a:t>CHAIRMAN ADVOCACY WG EAP </a:t>
            </a:r>
          </a:p>
          <a:p>
            <a:r>
              <a:rPr lang="en-GB" sz="1600" dirty="0" smtClean="0"/>
              <a:t>VICE-PRESIDENT ECPCP</a:t>
            </a:r>
            <a:endParaRPr lang="en-GB" sz="1600" dirty="0"/>
          </a:p>
        </p:txBody>
      </p:sp>
    </p:spTree>
    <p:extLst>
      <p:ext uri="{BB962C8B-B14F-4D97-AF65-F5344CB8AC3E}">
        <p14:creationId xmlns:p14="http://schemas.microsoft.com/office/powerpoint/2010/main" val="2418011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0363" y="0"/>
            <a:ext cx="8907516" cy="7266214"/>
          </a:xfrm>
        </p:spPr>
        <p:txBody>
          <a:bodyPr>
            <a:normAutofit fontScale="47500" lnSpcReduction="20000"/>
          </a:bodyPr>
          <a:lstStyle/>
          <a:p>
            <a:pPr marL="0" indent="0">
              <a:buNone/>
            </a:pPr>
            <a:r>
              <a:rPr lang="fr-CH" sz="3800" b="1" dirty="0" smtClean="0">
                <a:effectLst>
                  <a:outerShdw blurRad="38100" dist="38100" dir="2700000" algn="tl">
                    <a:srgbClr val="000000">
                      <a:alpha val="43137"/>
                    </a:srgbClr>
                  </a:outerShdw>
                </a:effectLst>
              </a:rPr>
              <a:t>Obstacles</a:t>
            </a:r>
          </a:p>
          <a:p>
            <a:r>
              <a:rPr lang="fr-CH" dirty="0" err="1" smtClean="0"/>
              <a:t>Visibility</a:t>
            </a:r>
            <a:endParaRPr lang="fr-CH" dirty="0" smtClean="0"/>
          </a:p>
          <a:p>
            <a:r>
              <a:rPr lang="fr-CH" dirty="0" smtClean="0"/>
              <a:t>Attitudes of society and </a:t>
            </a:r>
            <a:r>
              <a:rPr lang="fr-CH" dirty="0" err="1" smtClean="0"/>
              <a:t>politicians</a:t>
            </a:r>
            <a:r>
              <a:rPr lang="fr-CH" dirty="0" smtClean="0"/>
              <a:t>, right </a:t>
            </a:r>
            <a:r>
              <a:rPr lang="fr-CH" dirty="0" err="1" smtClean="0"/>
              <a:t>wing</a:t>
            </a:r>
            <a:r>
              <a:rPr lang="fr-CH" dirty="0" smtClean="0"/>
              <a:t> opposition to migrants</a:t>
            </a:r>
          </a:p>
          <a:p>
            <a:r>
              <a:rPr lang="fr-CH" dirty="0" err="1" smtClean="0"/>
              <a:t>Lack</a:t>
            </a:r>
            <a:r>
              <a:rPr lang="fr-CH" dirty="0" smtClean="0"/>
              <a:t> of an </a:t>
            </a:r>
            <a:r>
              <a:rPr lang="fr-CH" dirty="0" err="1" smtClean="0"/>
              <a:t>organised</a:t>
            </a:r>
            <a:r>
              <a:rPr lang="fr-CH" dirty="0" smtClean="0"/>
              <a:t> system to </a:t>
            </a:r>
            <a:r>
              <a:rPr lang="fr-CH" dirty="0" err="1" smtClean="0"/>
              <a:t>respond</a:t>
            </a:r>
            <a:r>
              <a:rPr lang="fr-CH" dirty="0" smtClean="0"/>
              <a:t>  - </a:t>
            </a:r>
            <a:r>
              <a:rPr lang="fr-CH" dirty="0" err="1" smtClean="0"/>
              <a:t>dependent</a:t>
            </a:r>
            <a:r>
              <a:rPr lang="fr-CH" dirty="0" smtClean="0"/>
              <a:t> on </a:t>
            </a:r>
            <a:r>
              <a:rPr lang="fr-CH" dirty="0" err="1" smtClean="0"/>
              <a:t>volunteeres</a:t>
            </a:r>
            <a:endParaRPr lang="fr-CH" dirty="0" smtClean="0"/>
          </a:p>
          <a:p>
            <a:r>
              <a:rPr lang="fr-CH" dirty="0" err="1" smtClean="0"/>
              <a:t>Lack</a:t>
            </a:r>
            <a:r>
              <a:rPr lang="fr-CH" dirty="0" smtClean="0"/>
              <a:t> of </a:t>
            </a:r>
            <a:r>
              <a:rPr lang="fr-CH" dirty="0" err="1" smtClean="0"/>
              <a:t>sight</a:t>
            </a:r>
            <a:r>
              <a:rPr lang="fr-CH" dirty="0" smtClean="0"/>
              <a:t> for the long </a:t>
            </a:r>
            <a:r>
              <a:rPr lang="fr-CH" dirty="0" err="1" smtClean="0"/>
              <a:t>term</a:t>
            </a:r>
            <a:r>
              <a:rPr lang="fr-CH" dirty="0" smtClean="0"/>
              <a:t> future of </a:t>
            </a:r>
            <a:r>
              <a:rPr lang="fr-CH" dirty="0" err="1" smtClean="0"/>
              <a:t>these</a:t>
            </a:r>
            <a:r>
              <a:rPr lang="fr-CH" dirty="0" smtClean="0"/>
              <a:t> </a:t>
            </a:r>
            <a:r>
              <a:rPr lang="fr-CH" dirty="0" err="1" smtClean="0"/>
              <a:t>children</a:t>
            </a:r>
            <a:endParaRPr lang="fr-CH" dirty="0" smtClean="0"/>
          </a:p>
          <a:p>
            <a:r>
              <a:rPr lang="fr-CH" dirty="0" err="1" smtClean="0"/>
              <a:t>Barriers</a:t>
            </a:r>
            <a:r>
              <a:rPr lang="fr-CH" dirty="0" smtClean="0"/>
              <a:t> in </a:t>
            </a:r>
            <a:r>
              <a:rPr lang="fr-CH" dirty="0" err="1" smtClean="0"/>
              <a:t>access</a:t>
            </a:r>
            <a:r>
              <a:rPr lang="fr-CH" dirty="0" smtClean="0"/>
              <a:t> to care</a:t>
            </a:r>
          </a:p>
          <a:p>
            <a:r>
              <a:rPr lang="fr-CH" dirty="0" err="1" smtClean="0"/>
              <a:t>Unaccompanied</a:t>
            </a:r>
            <a:r>
              <a:rPr lang="fr-CH" dirty="0" smtClean="0"/>
              <a:t> minors – </a:t>
            </a:r>
            <a:r>
              <a:rPr lang="fr-CH" dirty="0" err="1" smtClean="0"/>
              <a:t>increasing</a:t>
            </a:r>
            <a:r>
              <a:rPr lang="fr-CH" dirty="0" smtClean="0"/>
              <a:t> </a:t>
            </a:r>
            <a:r>
              <a:rPr lang="fr-CH" dirty="0" err="1" smtClean="0"/>
              <a:t>numbers</a:t>
            </a:r>
            <a:r>
              <a:rPr lang="fr-CH" dirty="0" smtClean="0"/>
              <a:t>, </a:t>
            </a:r>
            <a:r>
              <a:rPr lang="fr-CH" dirty="0" err="1" smtClean="0"/>
              <a:t>special</a:t>
            </a:r>
            <a:r>
              <a:rPr lang="fr-CH" dirty="0" smtClean="0"/>
              <a:t> group</a:t>
            </a:r>
          </a:p>
          <a:p>
            <a:pPr lvl="1"/>
            <a:r>
              <a:rPr lang="fr-CH" dirty="0" smtClean="0"/>
              <a:t>Age </a:t>
            </a:r>
            <a:r>
              <a:rPr lang="fr-CH" dirty="0" err="1" smtClean="0"/>
              <a:t>determination</a:t>
            </a:r>
            <a:r>
              <a:rPr lang="fr-CH" dirty="0" smtClean="0"/>
              <a:t> – </a:t>
            </a:r>
            <a:r>
              <a:rPr lang="fr-CH" dirty="0" err="1" smtClean="0"/>
              <a:t>difficult</a:t>
            </a:r>
            <a:r>
              <a:rPr lang="fr-CH" dirty="0" smtClean="0"/>
              <a:t> </a:t>
            </a:r>
            <a:r>
              <a:rPr lang="fr-CH" dirty="0" err="1" smtClean="0"/>
              <a:t>both</a:t>
            </a:r>
            <a:r>
              <a:rPr lang="fr-CH" dirty="0" smtClean="0"/>
              <a:t> for </a:t>
            </a:r>
            <a:r>
              <a:rPr lang="fr-CH" dirty="0" err="1" smtClean="0"/>
              <a:t>doctors</a:t>
            </a:r>
            <a:r>
              <a:rPr lang="fr-CH" dirty="0" smtClean="0"/>
              <a:t> and for </a:t>
            </a:r>
            <a:r>
              <a:rPr lang="fr-CH" dirty="0" err="1" smtClean="0"/>
              <a:t>children</a:t>
            </a:r>
            <a:r>
              <a:rPr lang="fr-CH" dirty="0" smtClean="0"/>
              <a:t> to </a:t>
            </a:r>
            <a:r>
              <a:rPr lang="fr-CH" dirty="0" err="1" smtClean="0"/>
              <a:t>determine</a:t>
            </a:r>
            <a:r>
              <a:rPr lang="fr-CH" dirty="0" smtClean="0"/>
              <a:t> </a:t>
            </a:r>
            <a:r>
              <a:rPr lang="fr-CH" dirty="0" err="1" smtClean="0"/>
              <a:t>age</a:t>
            </a:r>
            <a:r>
              <a:rPr lang="fr-CH" dirty="0" smtClean="0"/>
              <a:t>, compare </a:t>
            </a:r>
            <a:r>
              <a:rPr lang="fr-CH" dirty="0" err="1" smtClean="0"/>
              <a:t>themselves</a:t>
            </a:r>
            <a:r>
              <a:rPr lang="fr-CH" dirty="0" smtClean="0"/>
              <a:t> to </a:t>
            </a:r>
            <a:r>
              <a:rPr lang="fr-CH" dirty="0" err="1" smtClean="0"/>
              <a:t>other</a:t>
            </a:r>
            <a:r>
              <a:rPr lang="fr-CH" dirty="0" smtClean="0"/>
              <a:t> </a:t>
            </a:r>
            <a:r>
              <a:rPr lang="fr-CH" dirty="0" err="1" smtClean="0"/>
              <a:t>children</a:t>
            </a:r>
            <a:r>
              <a:rPr lang="fr-CH" dirty="0" smtClean="0"/>
              <a:t>… </a:t>
            </a:r>
            <a:r>
              <a:rPr lang="fr-CH" dirty="0" err="1" smtClean="0"/>
              <a:t>inappropriate</a:t>
            </a:r>
            <a:r>
              <a:rPr lang="fr-CH" dirty="0" smtClean="0"/>
              <a:t> </a:t>
            </a:r>
            <a:r>
              <a:rPr lang="fr-CH" dirty="0" err="1" smtClean="0"/>
              <a:t>categorisation</a:t>
            </a:r>
            <a:endParaRPr lang="fr-CH" dirty="0" smtClean="0"/>
          </a:p>
          <a:p>
            <a:r>
              <a:rPr lang="fr-CH" dirty="0" smtClean="0"/>
              <a:t>Cultural </a:t>
            </a:r>
            <a:r>
              <a:rPr lang="fr-CH" dirty="0" err="1" smtClean="0"/>
              <a:t>differences</a:t>
            </a:r>
            <a:r>
              <a:rPr lang="fr-CH" dirty="0" smtClean="0"/>
              <a:t> – </a:t>
            </a:r>
            <a:r>
              <a:rPr lang="fr-CH" dirty="0" err="1" smtClean="0"/>
              <a:t>barriers</a:t>
            </a:r>
            <a:r>
              <a:rPr lang="fr-CH" dirty="0" smtClean="0"/>
              <a:t> in communication, </a:t>
            </a:r>
            <a:r>
              <a:rPr lang="fr-CH" dirty="0" err="1" smtClean="0"/>
              <a:t>mutual</a:t>
            </a:r>
            <a:r>
              <a:rPr lang="fr-CH" dirty="0" smtClean="0"/>
              <a:t> </a:t>
            </a:r>
            <a:r>
              <a:rPr lang="fr-CH" dirty="0" err="1" smtClean="0"/>
              <a:t>understanding</a:t>
            </a:r>
            <a:r>
              <a:rPr lang="fr-CH" dirty="0" smtClean="0"/>
              <a:t> and optimal care</a:t>
            </a:r>
          </a:p>
          <a:p>
            <a:pPr lvl="1"/>
            <a:endParaRPr lang="fr-CH" dirty="0" smtClean="0"/>
          </a:p>
          <a:p>
            <a:pPr marL="0" indent="0">
              <a:buNone/>
            </a:pPr>
            <a:r>
              <a:rPr lang="fr-CH" sz="3800" b="1" dirty="0" smtClean="0">
                <a:effectLst>
                  <a:outerShdw blurRad="38100" dist="38100" dir="2700000" algn="tl">
                    <a:srgbClr val="000000">
                      <a:alpha val="43137"/>
                    </a:srgbClr>
                  </a:outerShdw>
                </a:effectLst>
              </a:rPr>
              <a:t>Solutions</a:t>
            </a:r>
          </a:p>
          <a:p>
            <a:pPr marL="0" indent="0" algn="ctr">
              <a:buNone/>
            </a:pPr>
            <a:r>
              <a:rPr lang="fr-CH" sz="3800" dirty="0" err="1" smtClean="0">
                <a:effectLst>
                  <a:outerShdw blurRad="38100" dist="38100" dir="2700000" algn="tl">
                    <a:srgbClr val="000000">
                      <a:alpha val="43137"/>
                    </a:srgbClr>
                  </a:outerShdw>
                </a:effectLst>
              </a:rPr>
              <a:t>Rights</a:t>
            </a:r>
            <a:r>
              <a:rPr lang="fr-CH" sz="3800" dirty="0" smtClean="0">
                <a:effectLst>
                  <a:outerShdw blurRad="38100" dist="38100" dir="2700000" algn="tl">
                    <a:srgbClr val="000000">
                      <a:alpha val="43137"/>
                    </a:srgbClr>
                  </a:outerShdw>
                </a:effectLst>
              </a:rPr>
              <a:t> </a:t>
            </a:r>
            <a:r>
              <a:rPr lang="fr-CH" sz="3800" dirty="0" err="1" smtClean="0">
                <a:effectLst>
                  <a:outerShdw blurRad="38100" dist="38100" dir="2700000" algn="tl">
                    <a:srgbClr val="000000">
                      <a:alpha val="43137"/>
                    </a:srgbClr>
                  </a:outerShdw>
                </a:effectLst>
              </a:rPr>
              <a:t>based</a:t>
            </a:r>
            <a:r>
              <a:rPr lang="fr-CH" sz="3800" dirty="0" smtClean="0">
                <a:effectLst>
                  <a:outerShdw blurRad="38100" dist="38100" dir="2700000" algn="tl">
                    <a:srgbClr val="000000">
                      <a:alpha val="43137"/>
                    </a:srgbClr>
                  </a:outerShdw>
                </a:effectLst>
              </a:rPr>
              <a:t> </a:t>
            </a:r>
            <a:r>
              <a:rPr lang="fr-CH" sz="3800" dirty="0" err="1" smtClean="0">
                <a:effectLst>
                  <a:outerShdw blurRad="38100" dist="38100" dir="2700000" algn="tl">
                    <a:srgbClr val="000000">
                      <a:alpha val="43137"/>
                    </a:srgbClr>
                  </a:outerShdw>
                </a:effectLst>
              </a:rPr>
              <a:t>approach</a:t>
            </a:r>
            <a:r>
              <a:rPr lang="fr-CH" sz="3800" dirty="0" smtClean="0">
                <a:effectLst>
                  <a:outerShdw blurRad="38100" dist="38100" dir="2700000" algn="tl">
                    <a:srgbClr val="000000">
                      <a:alpha val="43137"/>
                    </a:srgbClr>
                  </a:outerShdw>
                </a:effectLst>
              </a:rPr>
              <a:t> </a:t>
            </a:r>
            <a:r>
              <a:rPr lang="fr-CH" sz="3800" dirty="0" err="1" smtClean="0">
                <a:effectLst>
                  <a:outerShdw blurRad="38100" dist="38100" dir="2700000" algn="tl">
                    <a:srgbClr val="000000">
                      <a:alpha val="43137"/>
                    </a:srgbClr>
                  </a:outerShdw>
                </a:effectLst>
              </a:rPr>
              <a:t>using</a:t>
            </a:r>
            <a:r>
              <a:rPr lang="fr-CH" sz="3800" dirty="0" smtClean="0">
                <a:effectLst>
                  <a:outerShdw blurRad="38100" dist="38100" dir="2700000" algn="tl">
                    <a:srgbClr val="000000">
                      <a:alpha val="43137"/>
                    </a:srgbClr>
                  </a:outerShdw>
                </a:effectLst>
              </a:rPr>
              <a:t> the Convention on the </a:t>
            </a:r>
            <a:r>
              <a:rPr lang="fr-CH" sz="3800" dirty="0" err="1" smtClean="0">
                <a:effectLst>
                  <a:outerShdw blurRad="38100" dist="38100" dir="2700000" algn="tl">
                    <a:srgbClr val="000000">
                      <a:alpha val="43137"/>
                    </a:srgbClr>
                  </a:outerShdw>
                </a:effectLst>
              </a:rPr>
              <a:t>Rights</a:t>
            </a:r>
            <a:r>
              <a:rPr lang="fr-CH" sz="3800" dirty="0" smtClean="0">
                <a:effectLst>
                  <a:outerShdw blurRad="38100" dist="38100" dir="2700000" algn="tl">
                    <a:srgbClr val="000000">
                      <a:alpha val="43137"/>
                    </a:srgbClr>
                  </a:outerShdw>
                </a:effectLst>
              </a:rPr>
              <a:t> of the Child as a guide</a:t>
            </a:r>
          </a:p>
          <a:p>
            <a:pPr marL="0" indent="0">
              <a:buNone/>
            </a:pPr>
            <a:endParaRPr lang="fr-CH" dirty="0" smtClean="0"/>
          </a:p>
          <a:p>
            <a:r>
              <a:rPr lang="fr-CH" dirty="0" smtClean="0">
                <a:effectLst>
                  <a:outerShdw blurRad="38100" dist="38100" dir="2700000" algn="tl">
                    <a:srgbClr val="000000">
                      <a:alpha val="43137"/>
                    </a:srgbClr>
                  </a:outerShdw>
                </a:effectLst>
              </a:rPr>
              <a:t>Identification and support for migrant </a:t>
            </a:r>
            <a:r>
              <a:rPr lang="fr-CH" dirty="0" err="1" smtClean="0">
                <a:effectLst>
                  <a:outerShdw blurRad="38100" dist="38100" dir="2700000" algn="tl">
                    <a:srgbClr val="000000">
                      <a:alpha val="43137"/>
                    </a:srgbClr>
                  </a:outerShdw>
                </a:effectLst>
              </a:rPr>
              <a:t>children</a:t>
            </a:r>
            <a:endParaRPr lang="fr-CH" dirty="0" smtClean="0">
              <a:effectLst>
                <a:outerShdw blurRad="38100" dist="38100" dir="2700000" algn="tl">
                  <a:srgbClr val="000000">
                    <a:alpha val="43137"/>
                  </a:srgbClr>
                </a:outerShdw>
              </a:effectLst>
            </a:endParaRPr>
          </a:p>
          <a:p>
            <a:pPr lvl="1"/>
            <a:r>
              <a:rPr lang="fr-CH" dirty="0" err="1" smtClean="0"/>
              <a:t>Primary</a:t>
            </a:r>
            <a:r>
              <a:rPr lang="fr-CH" dirty="0" smtClean="0"/>
              <a:t> </a:t>
            </a:r>
            <a:r>
              <a:rPr lang="fr-CH" dirty="0"/>
              <a:t>care as the front </a:t>
            </a:r>
            <a:r>
              <a:rPr lang="fr-CH" dirty="0" smtClean="0"/>
              <a:t>line </a:t>
            </a:r>
          </a:p>
          <a:p>
            <a:pPr lvl="1"/>
            <a:r>
              <a:rPr lang="fr-CH" dirty="0" err="1" smtClean="0"/>
              <a:t>Paediatricians</a:t>
            </a:r>
            <a:r>
              <a:rPr lang="fr-CH" dirty="0" smtClean="0"/>
              <a:t> </a:t>
            </a:r>
            <a:r>
              <a:rPr lang="fr-CH" dirty="0"/>
              <a:t>to mobilise </a:t>
            </a:r>
            <a:r>
              <a:rPr lang="fr-CH" dirty="0" err="1"/>
              <a:t>volunteers</a:t>
            </a:r>
            <a:r>
              <a:rPr lang="fr-CH" dirty="0"/>
              <a:t> and </a:t>
            </a:r>
            <a:r>
              <a:rPr lang="fr-CH" dirty="0" err="1"/>
              <a:t>supportive</a:t>
            </a:r>
            <a:r>
              <a:rPr lang="fr-CH" dirty="0"/>
              <a:t> civil </a:t>
            </a:r>
            <a:r>
              <a:rPr lang="fr-CH" dirty="0" smtClean="0"/>
              <a:t>society</a:t>
            </a:r>
          </a:p>
          <a:p>
            <a:pPr lvl="1"/>
            <a:r>
              <a:rPr lang="fr-CH" dirty="0" err="1"/>
              <a:t>Advocacy</a:t>
            </a:r>
            <a:r>
              <a:rPr lang="fr-CH" dirty="0"/>
              <a:t> </a:t>
            </a:r>
            <a:r>
              <a:rPr lang="fr-CH" dirty="0" smtClean="0"/>
              <a:t>– </a:t>
            </a:r>
            <a:r>
              <a:rPr lang="fr-CH" dirty="0" err="1" smtClean="0"/>
              <a:t>publishing</a:t>
            </a:r>
            <a:r>
              <a:rPr lang="fr-CH" dirty="0" smtClean="0"/>
              <a:t>, </a:t>
            </a:r>
            <a:r>
              <a:rPr lang="fr-CH" dirty="0" err="1" smtClean="0"/>
              <a:t>education</a:t>
            </a:r>
            <a:r>
              <a:rPr lang="fr-CH" dirty="0" smtClean="0"/>
              <a:t>, </a:t>
            </a:r>
            <a:r>
              <a:rPr lang="fr-CH" dirty="0" err="1" smtClean="0"/>
              <a:t>development</a:t>
            </a:r>
            <a:r>
              <a:rPr lang="fr-CH" dirty="0" smtClean="0"/>
              <a:t> of </a:t>
            </a:r>
            <a:r>
              <a:rPr lang="fr-CH" dirty="0"/>
              <a:t>cultural </a:t>
            </a:r>
            <a:r>
              <a:rPr lang="fr-CH" dirty="0" err="1" smtClean="0"/>
              <a:t>mediators</a:t>
            </a:r>
            <a:r>
              <a:rPr lang="fr-CH" dirty="0" smtClean="0"/>
              <a:t> to </a:t>
            </a:r>
            <a:r>
              <a:rPr lang="fr-CH" dirty="0" err="1" smtClean="0"/>
              <a:t>improve</a:t>
            </a:r>
            <a:r>
              <a:rPr lang="fr-CH" dirty="0" smtClean="0"/>
              <a:t> communication</a:t>
            </a:r>
          </a:p>
          <a:p>
            <a:pPr lvl="1"/>
            <a:r>
              <a:rPr lang="fr-CH" dirty="0" smtClean="0"/>
              <a:t>Psychosocial </a:t>
            </a:r>
            <a:r>
              <a:rPr lang="fr-CH" dirty="0"/>
              <a:t>support –</a:t>
            </a:r>
            <a:r>
              <a:rPr lang="fr-CH" dirty="0" err="1"/>
              <a:t>resilience-based</a:t>
            </a:r>
            <a:r>
              <a:rPr lang="fr-CH" dirty="0"/>
              <a:t> </a:t>
            </a:r>
            <a:r>
              <a:rPr lang="fr-CH" dirty="0" err="1" smtClean="0"/>
              <a:t>approach</a:t>
            </a:r>
            <a:endParaRPr lang="fr-CH" dirty="0"/>
          </a:p>
          <a:p>
            <a:r>
              <a:rPr lang="fr-CH" dirty="0" smtClean="0">
                <a:effectLst>
                  <a:outerShdw blurRad="38100" dist="38100" dir="2700000" algn="tl">
                    <a:srgbClr val="000000">
                      <a:alpha val="43137"/>
                    </a:srgbClr>
                  </a:outerShdw>
                </a:effectLst>
              </a:rPr>
              <a:t>Building trust</a:t>
            </a:r>
          </a:p>
          <a:p>
            <a:pPr lvl="1"/>
            <a:r>
              <a:rPr lang="fr-CH" dirty="0" err="1" smtClean="0"/>
              <a:t>Develop</a:t>
            </a:r>
            <a:r>
              <a:rPr lang="fr-CH" dirty="0" smtClean="0"/>
              <a:t> the </a:t>
            </a:r>
            <a:r>
              <a:rPr lang="fr-CH" dirty="0" err="1" smtClean="0"/>
              <a:t>role</a:t>
            </a:r>
            <a:r>
              <a:rPr lang="fr-CH" dirty="0" smtClean="0"/>
              <a:t> of the </a:t>
            </a:r>
            <a:r>
              <a:rPr lang="fr-CH" dirty="0" err="1" smtClean="0"/>
              <a:t>paediatric</a:t>
            </a:r>
            <a:r>
              <a:rPr lang="fr-CH" dirty="0" smtClean="0"/>
              <a:t> </a:t>
            </a:r>
            <a:r>
              <a:rPr lang="fr-CH" dirty="0" err="1" smtClean="0"/>
              <a:t>community</a:t>
            </a:r>
            <a:r>
              <a:rPr lang="fr-CH" dirty="0" smtClean="0"/>
              <a:t> as an </a:t>
            </a:r>
            <a:r>
              <a:rPr lang="fr-CH" dirty="0" err="1" smtClean="0"/>
              <a:t>approachable</a:t>
            </a:r>
            <a:r>
              <a:rPr lang="fr-CH" dirty="0" smtClean="0"/>
              <a:t> and </a:t>
            </a:r>
            <a:r>
              <a:rPr lang="fr-CH" dirty="0" err="1" smtClean="0"/>
              <a:t>trustworthy</a:t>
            </a:r>
            <a:r>
              <a:rPr lang="fr-CH" dirty="0" smtClean="0"/>
              <a:t> source of support</a:t>
            </a:r>
          </a:p>
          <a:p>
            <a:r>
              <a:rPr lang="fr-CH" dirty="0" err="1" smtClean="0">
                <a:effectLst>
                  <a:outerShdw blurRad="38100" dist="38100" dir="2700000" algn="tl">
                    <a:srgbClr val="000000">
                      <a:alpha val="43137"/>
                    </a:srgbClr>
                  </a:outerShdw>
                </a:effectLst>
              </a:rPr>
              <a:t>Unaccompanied</a:t>
            </a:r>
            <a:r>
              <a:rPr lang="fr-CH" dirty="0" smtClean="0">
                <a:effectLst>
                  <a:outerShdw blurRad="38100" dist="38100" dir="2700000" algn="tl">
                    <a:srgbClr val="000000">
                      <a:alpha val="43137"/>
                    </a:srgbClr>
                  </a:outerShdw>
                </a:effectLst>
              </a:rPr>
              <a:t> minors</a:t>
            </a:r>
          </a:p>
          <a:p>
            <a:pPr lvl="1"/>
            <a:r>
              <a:rPr lang="fr-CH" dirty="0"/>
              <a:t>A</a:t>
            </a:r>
            <a:r>
              <a:rPr lang="fr-CH" dirty="0" smtClean="0"/>
              <a:t>ge </a:t>
            </a:r>
            <a:r>
              <a:rPr lang="fr-CH" dirty="0" err="1" smtClean="0"/>
              <a:t>assessment</a:t>
            </a:r>
            <a:r>
              <a:rPr lang="fr-CH" dirty="0" smtClean="0"/>
              <a:t>: </a:t>
            </a:r>
            <a:r>
              <a:rPr lang="fr-CH" dirty="0" err="1" smtClean="0"/>
              <a:t>Needs</a:t>
            </a:r>
            <a:r>
              <a:rPr lang="fr-CH" dirty="0" smtClean="0"/>
              <a:t> </a:t>
            </a:r>
            <a:r>
              <a:rPr lang="fr-CH" dirty="0" err="1" smtClean="0"/>
              <a:t>based</a:t>
            </a:r>
            <a:r>
              <a:rPr lang="fr-CH" dirty="0" smtClean="0"/>
              <a:t> </a:t>
            </a:r>
            <a:r>
              <a:rPr lang="fr-CH" dirty="0" err="1" smtClean="0"/>
              <a:t>assessment</a:t>
            </a:r>
            <a:r>
              <a:rPr lang="fr-CH" dirty="0" smtClean="0"/>
              <a:t> </a:t>
            </a:r>
            <a:r>
              <a:rPr lang="fr-CH" dirty="0" err="1" smtClean="0"/>
              <a:t>rather</a:t>
            </a:r>
            <a:r>
              <a:rPr lang="fr-CH" dirty="0" smtClean="0"/>
              <a:t> </a:t>
            </a:r>
            <a:r>
              <a:rPr lang="fr-CH" dirty="0" err="1" smtClean="0"/>
              <a:t>than</a:t>
            </a:r>
            <a:r>
              <a:rPr lang="fr-CH" dirty="0" smtClean="0"/>
              <a:t> </a:t>
            </a:r>
            <a:r>
              <a:rPr lang="fr-CH" dirty="0" err="1" smtClean="0"/>
              <a:t>age</a:t>
            </a:r>
            <a:r>
              <a:rPr lang="fr-CH" dirty="0" smtClean="0"/>
              <a:t> </a:t>
            </a:r>
            <a:r>
              <a:rPr lang="fr-CH" dirty="0" err="1" smtClean="0"/>
              <a:t>determination</a:t>
            </a:r>
            <a:endParaRPr lang="fr-CH" dirty="0" smtClean="0"/>
          </a:p>
          <a:p>
            <a:pPr lvl="1"/>
            <a:r>
              <a:rPr lang="fr-CH" dirty="0"/>
              <a:t>Position </a:t>
            </a:r>
            <a:r>
              <a:rPr lang="fr-CH" dirty="0" err="1"/>
              <a:t>statement</a:t>
            </a:r>
            <a:endParaRPr lang="fr-CH" dirty="0"/>
          </a:p>
          <a:p>
            <a:pPr lvl="1"/>
            <a:r>
              <a:rPr lang="fr-CH" dirty="0" err="1" smtClean="0"/>
              <a:t>Family</a:t>
            </a:r>
            <a:r>
              <a:rPr lang="fr-CH" dirty="0" smtClean="0"/>
              <a:t> </a:t>
            </a:r>
            <a:r>
              <a:rPr lang="fr-CH" dirty="0" err="1" smtClean="0"/>
              <a:t>reuinification</a:t>
            </a:r>
            <a:r>
              <a:rPr lang="fr-CH" dirty="0" smtClean="0"/>
              <a:t> – </a:t>
            </a:r>
            <a:r>
              <a:rPr lang="fr-CH" dirty="0" err="1" smtClean="0"/>
              <a:t>find</a:t>
            </a:r>
            <a:r>
              <a:rPr lang="fr-CH" dirty="0" smtClean="0"/>
              <a:t> the </a:t>
            </a:r>
            <a:r>
              <a:rPr lang="fr-CH" dirty="0" err="1" smtClean="0"/>
              <a:t>families</a:t>
            </a:r>
            <a:r>
              <a:rPr lang="fr-CH" dirty="0" smtClean="0"/>
              <a:t> of </a:t>
            </a:r>
            <a:r>
              <a:rPr lang="fr-CH" dirty="0" err="1" smtClean="0"/>
              <a:t>children</a:t>
            </a:r>
            <a:r>
              <a:rPr lang="fr-CH" dirty="0" smtClean="0"/>
              <a:t> </a:t>
            </a:r>
            <a:r>
              <a:rPr lang="fr-CH" dirty="0" err="1" smtClean="0"/>
              <a:t>who</a:t>
            </a:r>
            <a:r>
              <a:rPr lang="fr-CH" dirty="0" smtClean="0"/>
              <a:t> are </a:t>
            </a:r>
            <a:r>
              <a:rPr lang="fr-CH" dirty="0" err="1" smtClean="0"/>
              <a:t>separated</a:t>
            </a:r>
            <a:r>
              <a:rPr lang="fr-CH" dirty="0" smtClean="0"/>
              <a:t> </a:t>
            </a:r>
            <a:r>
              <a:rPr lang="fr-CH" dirty="0" err="1" smtClean="0"/>
              <a:t>from</a:t>
            </a:r>
            <a:r>
              <a:rPr lang="fr-CH" dirty="0" smtClean="0"/>
              <a:t> </a:t>
            </a:r>
            <a:r>
              <a:rPr lang="fr-CH" dirty="0" err="1" smtClean="0"/>
              <a:t>family</a:t>
            </a:r>
            <a:endParaRPr lang="fr-CH" dirty="0" smtClean="0"/>
          </a:p>
          <a:p>
            <a:r>
              <a:rPr lang="fr-CH" dirty="0" smtClean="0">
                <a:effectLst>
                  <a:outerShdw blurRad="38100" dist="38100" dir="2700000" algn="tl">
                    <a:srgbClr val="000000">
                      <a:alpha val="43137"/>
                    </a:srgbClr>
                  </a:outerShdw>
                </a:effectLst>
              </a:rPr>
              <a:t>Inter-</a:t>
            </a:r>
            <a:r>
              <a:rPr lang="fr-CH" dirty="0" err="1" smtClean="0">
                <a:effectLst>
                  <a:outerShdw blurRad="38100" dist="38100" dir="2700000" algn="tl">
                    <a:srgbClr val="000000">
                      <a:alpha val="43137"/>
                    </a:srgbClr>
                  </a:outerShdw>
                </a:effectLst>
              </a:rPr>
              <a:t>sectoral</a:t>
            </a:r>
            <a:r>
              <a:rPr lang="fr-CH" dirty="0" smtClean="0">
                <a:effectLst>
                  <a:outerShdw blurRad="38100" dist="38100" dir="2700000" algn="tl">
                    <a:srgbClr val="000000">
                      <a:alpha val="43137"/>
                    </a:srgbClr>
                  </a:outerShdw>
                </a:effectLst>
              </a:rPr>
              <a:t> collaboration</a:t>
            </a:r>
          </a:p>
          <a:p>
            <a:pPr lvl="1"/>
            <a:r>
              <a:rPr lang="fr-CH" b="1" dirty="0" smtClean="0"/>
              <a:t>ISSOP </a:t>
            </a:r>
            <a:r>
              <a:rPr lang="fr-CH" b="1" dirty="0" err="1" smtClean="0"/>
              <a:t>working</a:t>
            </a:r>
            <a:r>
              <a:rPr lang="fr-CH" b="1" dirty="0" smtClean="0"/>
              <a:t> group on migration and </a:t>
            </a:r>
            <a:r>
              <a:rPr lang="fr-CH" b="1" dirty="0" err="1" smtClean="0"/>
              <a:t>child</a:t>
            </a:r>
            <a:r>
              <a:rPr lang="fr-CH" b="1" dirty="0" smtClean="0"/>
              <a:t> </a:t>
            </a:r>
            <a:r>
              <a:rPr lang="fr-CH" b="1" dirty="0" err="1" smtClean="0"/>
              <a:t>health</a:t>
            </a:r>
            <a:endParaRPr lang="fr-CH" b="1" dirty="0" smtClean="0"/>
          </a:p>
          <a:p>
            <a:pPr lvl="2"/>
            <a:r>
              <a:rPr lang="fr-CH" dirty="0" err="1"/>
              <a:t>Learn</a:t>
            </a:r>
            <a:r>
              <a:rPr lang="fr-CH" dirty="0"/>
              <a:t> </a:t>
            </a:r>
            <a:r>
              <a:rPr lang="fr-CH" dirty="0" err="1"/>
              <a:t>from</a:t>
            </a:r>
            <a:r>
              <a:rPr lang="fr-CH" dirty="0"/>
              <a:t> </a:t>
            </a:r>
            <a:r>
              <a:rPr lang="fr-CH" dirty="0" err="1"/>
              <a:t>each</a:t>
            </a:r>
            <a:r>
              <a:rPr lang="fr-CH" dirty="0"/>
              <a:t> </a:t>
            </a:r>
            <a:r>
              <a:rPr lang="fr-CH" dirty="0" err="1"/>
              <a:t>other</a:t>
            </a:r>
            <a:r>
              <a:rPr lang="fr-CH" dirty="0"/>
              <a:t> – </a:t>
            </a:r>
            <a:r>
              <a:rPr lang="fr-CH" dirty="0" err="1"/>
              <a:t>hear</a:t>
            </a:r>
            <a:r>
              <a:rPr lang="fr-CH" dirty="0"/>
              <a:t> </a:t>
            </a:r>
            <a:r>
              <a:rPr lang="fr-CH" dirty="0" err="1"/>
              <a:t>views</a:t>
            </a:r>
            <a:r>
              <a:rPr lang="fr-CH" dirty="0"/>
              <a:t> and </a:t>
            </a:r>
            <a:r>
              <a:rPr lang="fr-CH" dirty="0" err="1"/>
              <a:t>ideas</a:t>
            </a:r>
            <a:r>
              <a:rPr lang="fr-CH" dirty="0"/>
              <a:t>, </a:t>
            </a:r>
            <a:r>
              <a:rPr lang="fr-CH" dirty="0" err="1"/>
              <a:t>develop</a:t>
            </a:r>
            <a:r>
              <a:rPr lang="fr-CH" dirty="0"/>
              <a:t> a </a:t>
            </a:r>
            <a:r>
              <a:rPr lang="fr-CH" dirty="0" err="1"/>
              <a:t>rapid</a:t>
            </a:r>
            <a:r>
              <a:rPr lang="fr-CH" dirty="0"/>
              <a:t> </a:t>
            </a:r>
            <a:r>
              <a:rPr lang="fr-CH" dirty="0" err="1"/>
              <a:t>response</a:t>
            </a:r>
            <a:r>
              <a:rPr lang="fr-CH" dirty="0"/>
              <a:t> (ex </a:t>
            </a:r>
            <a:r>
              <a:rPr lang="fr-CH" dirty="0" err="1"/>
              <a:t>pandemic</a:t>
            </a:r>
            <a:r>
              <a:rPr lang="fr-CH" dirty="0"/>
              <a:t> </a:t>
            </a:r>
            <a:r>
              <a:rPr lang="fr-CH" dirty="0" err="1"/>
              <a:t>response</a:t>
            </a:r>
            <a:r>
              <a:rPr lang="fr-CH" dirty="0" smtClean="0"/>
              <a:t>)</a:t>
            </a:r>
          </a:p>
          <a:p>
            <a:pPr lvl="1"/>
            <a:r>
              <a:rPr lang="fr-CH" dirty="0" err="1" smtClean="0"/>
              <a:t>Other</a:t>
            </a:r>
            <a:r>
              <a:rPr lang="fr-CH" dirty="0" smtClean="0"/>
              <a:t> </a:t>
            </a:r>
            <a:r>
              <a:rPr lang="fr-CH" dirty="0" err="1" smtClean="0"/>
              <a:t>sectors</a:t>
            </a:r>
            <a:r>
              <a:rPr lang="fr-CH" dirty="0" smtClean="0"/>
              <a:t> (local, national, international </a:t>
            </a:r>
            <a:r>
              <a:rPr lang="fr-CH" dirty="0" err="1" smtClean="0"/>
              <a:t>levels</a:t>
            </a:r>
            <a:r>
              <a:rPr lang="fr-CH" dirty="0"/>
              <a:t>)</a:t>
            </a:r>
          </a:p>
          <a:p>
            <a:pPr lvl="1"/>
            <a:r>
              <a:rPr lang="fr-CH" b="1" dirty="0" smtClean="0"/>
              <a:t>Update the position </a:t>
            </a:r>
            <a:r>
              <a:rPr lang="fr-CH" b="1" dirty="0" err="1" smtClean="0"/>
              <a:t>statement</a:t>
            </a:r>
            <a:r>
              <a:rPr lang="fr-CH" b="1" dirty="0" smtClean="0"/>
              <a:t> on migrant </a:t>
            </a:r>
            <a:r>
              <a:rPr lang="fr-CH" b="1" dirty="0" err="1" smtClean="0"/>
              <a:t>child</a:t>
            </a:r>
            <a:r>
              <a:rPr lang="fr-CH" b="1" dirty="0" smtClean="0"/>
              <a:t> </a:t>
            </a:r>
            <a:r>
              <a:rPr lang="fr-CH" b="1" dirty="0" err="1" smtClean="0"/>
              <a:t>health</a:t>
            </a:r>
            <a:endParaRPr lang="fr-CH" b="1" dirty="0" smtClean="0"/>
          </a:p>
          <a:p>
            <a:pPr lvl="1"/>
            <a:r>
              <a:rPr lang="fr-CH" dirty="0" smtClean="0"/>
              <a:t>Communication</a:t>
            </a:r>
          </a:p>
        </p:txBody>
      </p:sp>
      <p:sp>
        <p:nvSpPr>
          <p:cNvPr id="5" name="Flecha derecha 4"/>
          <p:cNvSpPr/>
          <p:nvPr/>
        </p:nvSpPr>
        <p:spPr>
          <a:xfrm>
            <a:off x="333586" y="3403600"/>
            <a:ext cx="563881" cy="389466"/>
          </a:xfrm>
          <a:prstGeom prst="rightArrow">
            <a:avLst>
              <a:gd name="adj1" fmla="val 50000"/>
              <a:gd name="adj2" fmla="val 73585"/>
            </a:avLst>
          </a:prstGeom>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 name="Flecha izquierda 5"/>
          <p:cNvSpPr/>
          <p:nvPr/>
        </p:nvSpPr>
        <p:spPr>
          <a:xfrm>
            <a:off x="7775786" y="4317999"/>
            <a:ext cx="758614" cy="479213"/>
          </a:xfrm>
          <a:prstGeom prst="leftArrow">
            <a:avLst/>
          </a:prstGeom>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 name="Flecha arriba 6"/>
          <p:cNvSpPr/>
          <p:nvPr/>
        </p:nvSpPr>
        <p:spPr>
          <a:xfrm>
            <a:off x="5367867" y="2983653"/>
            <a:ext cx="491066" cy="690879"/>
          </a:xfrm>
          <a:prstGeom prst="upArrow">
            <a:avLst/>
          </a:prstGeom>
          <a:ln/>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23425380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Golf-Melilla-Palazón.jpg"/>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0" y="0"/>
            <a:ext cx="9144000" cy="6858000"/>
          </a:xfrm>
        </p:spPr>
      </p:pic>
    </p:spTree>
    <p:extLst>
      <p:ext uri="{BB962C8B-B14F-4D97-AF65-F5344CB8AC3E}">
        <p14:creationId xmlns:p14="http://schemas.microsoft.com/office/powerpoint/2010/main" val="259322714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Padreehijoespañolmigrante.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2108" t="-9483" r="-130047" b="-6897"/>
          <a:stretch/>
        </p:blipFill>
        <p:spPr>
          <a:xfrm>
            <a:off x="0" y="0"/>
            <a:ext cx="9144000" cy="6858000"/>
          </a:xfrm>
        </p:spPr>
      </p:pic>
      <p:pic>
        <p:nvPicPr>
          <p:cNvPr id="2" name="Imagen 1" descr="Padre e hijo españo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4967" y="1151467"/>
            <a:ext cx="3627966" cy="4639733"/>
          </a:xfrm>
          <a:prstGeom prst="rect">
            <a:avLst/>
          </a:prstGeom>
        </p:spPr>
      </p:pic>
    </p:spTree>
    <p:extLst>
      <p:ext uri="{BB962C8B-B14F-4D97-AF65-F5344CB8AC3E}">
        <p14:creationId xmlns:p14="http://schemas.microsoft.com/office/powerpoint/2010/main" val="13900251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siriosjpg"/>
          <p:cNvPicPr>
            <a:picLocks noGrp="1" noChangeAspect="1"/>
          </p:cNvPicPr>
          <p:nvPr>
            <p:ph idx="1"/>
          </p:nvPr>
        </p:nvPicPr>
        <p:blipFill rotWithShape="1">
          <a:blip r:embed="rId2">
            <a:extLst>
              <a:ext uri="{28A0092B-C50C-407E-A947-70E740481C1C}">
                <a14:useLocalDpi xmlns:a14="http://schemas.microsoft.com/office/drawing/2010/main" val="0"/>
              </a:ext>
            </a:extLst>
          </a:blip>
          <a:srcRect l="-8081" r="-18182" b="26016"/>
          <a:stretch/>
        </p:blipFill>
        <p:spPr>
          <a:xfrm>
            <a:off x="457199" y="440267"/>
            <a:ext cx="8466667" cy="6126163"/>
          </a:xfrm>
        </p:spPr>
      </p:pic>
    </p:spTree>
    <p:extLst>
      <p:ext uri="{BB962C8B-B14F-4D97-AF65-F5344CB8AC3E}">
        <p14:creationId xmlns:p14="http://schemas.microsoft.com/office/powerpoint/2010/main" val="2994577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migrnatfatherandchild"/>
          <p:cNvPicPr>
            <a:picLocks noGrp="1" noChangeAspect="1"/>
          </p:cNvPicPr>
          <p:nvPr>
            <p:ph idx="1"/>
          </p:nvPr>
        </p:nvPicPr>
        <p:blipFill rotWithShape="1">
          <a:blip r:embed="rId2">
            <a:extLst>
              <a:ext uri="{28A0092B-C50C-407E-A947-70E740481C1C}">
                <a14:useLocalDpi xmlns:a14="http://schemas.microsoft.com/office/drawing/2010/main" val="0"/>
              </a:ext>
            </a:extLst>
          </a:blip>
          <a:srcRect l="-31228" r="-35527"/>
          <a:stretch/>
        </p:blipFill>
        <p:spPr>
          <a:xfrm>
            <a:off x="0" y="0"/>
            <a:ext cx="9144000" cy="6858000"/>
          </a:xfrm>
        </p:spPr>
      </p:pic>
    </p:spTree>
    <p:extLst>
      <p:ext uri="{BB962C8B-B14F-4D97-AF65-F5344CB8AC3E}">
        <p14:creationId xmlns:p14="http://schemas.microsoft.com/office/powerpoint/2010/main" val="29960377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
            <a:ext cx="9143999" cy="6858000"/>
          </a:xfrm>
        </p:spPr>
        <p:txBody>
          <a:bodyPr>
            <a:normAutofit/>
          </a:bodyPr>
          <a:lstStyle/>
          <a:p>
            <a:pPr marL="114300" indent="0">
              <a:buNone/>
            </a:pPr>
            <a:endParaRPr lang="en-GB" dirty="0" smtClean="0"/>
          </a:p>
          <a:p>
            <a:endParaRPr lang="en-GB" dirty="0" smtClean="0"/>
          </a:p>
          <a:p>
            <a:endParaRPr lang="en-GB" dirty="0"/>
          </a:p>
          <a:p>
            <a:pPr marL="114300" indent="0">
              <a:buNone/>
            </a:pPr>
            <a:endParaRPr lang="en-GB" dirty="0" smtClean="0"/>
          </a:p>
          <a:p>
            <a:endParaRPr lang="en-GB" dirty="0" smtClean="0"/>
          </a:p>
          <a:p>
            <a:r>
              <a:rPr lang="en-GB" dirty="0" smtClean="0"/>
              <a:t>INTRODUCTION Angel Carrasco </a:t>
            </a:r>
          </a:p>
          <a:p>
            <a:r>
              <a:rPr lang="en-GB" dirty="0" smtClean="0"/>
              <a:t>HUNGARY </a:t>
            </a:r>
            <a:r>
              <a:rPr lang="en-GB" dirty="0" err="1" smtClean="0"/>
              <a:t>Ferenc</a:t>
            </a:r>
            <a:r>
              <a:rPr lang="en-GB" dirty="0" smtClean="0"/>
              <a:t> Kadar </a:t>
            </a:r>
          </a:p>
          <a:p>
            <a:r>
              <a:rPr lang="en-GB" dirty="0" smtClean="0"/>
              <a:t>GERMANY Gottfried Huss</a:t>
            </a:r>
          </a:p>
          <a:p>
            <a:r>
              <a:rPr lang="en-GB" dirty="0" smtClean="0"/>
              <a:t>ITALY Anna Maria </a:t>
            </a:r>
            <a:r>
              <a:rPr lang="en-GB" dirty="0" err="1" smtClean="0"/>
              <a:t>Falasconi</a:t>
            </a:r>
            <a:endParaRPr lang="en-GB" dirty="0" smtClean="0"/>
          </a:p>
          <a:p>
            <a:r>
              <a:rPr lang="en-GB" dirty="0" smtClean="0"/>
              <a:t>ECPCP RECOMMENDATIONS Gottfried Huss</a:t>
            </a:r>
          </a:p>
          <a:p>
            <a:r>
              <a:rPr lang="en-GB" dirty="0" smtClean="0"/>
              <a:t>DISCUSSION </a:t>
            </a:r>
          </a:p>
          <a:p>
            <a:pPr marL="0" indent="0">
              <a:buNone/>
            </a:pPr>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3286945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p:cNvSpPr/>
          <p:nvPr/>
        </p:nvSpPr>
        <p:spPr>
          <a:xfrm>
            <a:off x="213618" y="2449115"/>
            <a:ext cx="3625850" cy="2857500"/>
          </a:xfrm>
          <a:prstGeom prst="ellipse">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sz="2000" dirty="0"/>
          </a:p>
        </p:txBody>
      </p:sp>
      <p:sp>
        <p:nvSpPr>
          <p:cNvPr id="25" name="Oval 24"/>
          <p:cNvSpPr/>
          <p:nvPr/>
        </p:nvSpPr>
        <p:spPr>
          <a:xfrm>
            <a:off x="2612330" y="4252763"/>
            <a:ext cx="3079750" cy="130983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it-IT" altLang="en-US" sz="1600" b="0" dirty="0" smtClean="0"/>
              <a:t> </a:t>
            </a:r>
            <a:r>
              <a:rPr lang="en-US" altLang="en-US" sz="1600" b="0" dirty="0" smtClean="0"/>
              <a:t>Asylum seekers</a:t>
            </a:r>
            <a:endParaRPr lang="en-US" altLang="en-US" sz="1600" b="0" dirty="0"/>
          </a:p>
        </p:txBody>
      </p:sp>
      <p:sp>
        <p:nvSpPr>
          <p:cNvPr id="26" name="Oval 25"/>
          <p:cNvSpPr/>
          <p:nvPr/>
        </p:nvSpPr>
        <p:spPr>
          <a:xfrm>
            <a:off x="5920680" y="3877866"/>
            <a:ext cx="2971800" cy="1584722"/>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it-IT" altLang="en-US" sz="1600" b="0" dirty="0" err="1"/>
              <a:t>Refugees</a:t>
            </a:r>
            <a:endParaRPr lang="en-US" altLang="en-US" sz="1600" b="0" dirty="0"/>
          </a:p>
        </p:txBody>
      </p:sp>
      <p:sp>
        <p:nvSpPr>
          <p:cNvPr id="27" name="Oval 26"/>
          <p:cNvSpPr/>
          <p:nvPr/>
        </p:nvSpPr>
        <p:spPr>
          <a:xfrm>
            <a:off x="3177480" y="2608659"/>
            <a:ext cx="2743200" cy="1113235"/>
          </a:xfrm>
          <a:prstGeom prst="ellipse">
            <a:avLst/>
          </a:prstGeom>
          <a:no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en-US" sz="2000" dirty="0"/>
          </a:p>
        </p:txBody>
      </p:sp>
      <p:sp>
        <p:nvSpPr>
          <p:cNvPr id="28" name="Oval 27"/>
          <p:cNvSpPr/>
          <p:nvPr/>
        </p:nvSpPr>
        <p:spPr>
          <a:xfrm>
            <a:off x="739081" y="2590800"/>
            <a:ext cx="3000375" cy="14870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altLang="en-US" sz="1600" b="0" dirty="0" smtClean="0"/>
              <a:t>Undocumented migrants</a:t>
            </a:r>
            <a:endParaRPr lang="en-US" altLang="en-US" sz="1600" b="0" dirty="0"/>
          </a:p>
        </p:txBody>
      </p:sp>
      <p:sp>
        <p:nvSpPr>
          <p:cNvPr id="29" name="Oval 28"/>
          <p:cNvSpPr/>
          <p:nvPr/>
        </p:nvSpPr>
        <p:spPr>
          <a:xfrm>
            <a:off x="3544193" y="2163365"/>
            <a:ext cx="4738687" cy="1531144"/>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endParaRPr lang="en-US" altLang="en-US" sz="2000" dirty="0"/>
          </a:p>
        </p:txBody>
      </p:sp>
      <p:sp>
        <p:nvSpPr>
          <p:cNvPr id="30" name="Oval 29"/>
          <p:cNvSpPr/>
          <p:nvPr/>
        </p:nvSpPr>
        <p:spPr>
          <a:xfrm>
            <a:off x="2466280" y="3592115"/>
            <a:ext cx="1930400" cy="97155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s-ES_tradnl" altLang="en-US" sz="1600" b="0" dirty="0" err="1" smtClean="0"/>
              <a:t>Trafficking</a:t>
            </a:r>
            <a:r>
              <a:rPr lang="es-ES_tradnl" altLang="en-US" sz="1600" b="0" dirty="0" smtClean="0"/>
              <a:t> </a:t>
            </a:r>
            <a:r>
              <a:rPr lang="es-ES_tradnl" altLang="en-US" sz="1600" b="0" dirty="0" err="1" smtClean="0"/>
              <a:t>victims</a:t>
            </a:r>
            <a:endParaRPr lang="en-US" altLang="en-US" sz="1600" b="0" dirty="0"/>
          </a:p>
        </p:txBody>
      </p:sp>
      <p:sp>
        <p:nvSpPr>
          <p:cNvPr id="31" name="Curved Down Arrow 30"/>
          <p:cNvSpPr/>
          <p:nvPr/>
        </p:nvSpPr>
        <p:spPr>
          <a:xfrm rot="10966545">
            <a:off x="1947169" y="5316140"/>
            <a:ext cx="1038225" cy="20716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endParaRPr lang="en-US" altLang="en-US"/>
          </a:p>
        </p:txBody>
      </p:sp>
      <p:sp>
        <p:nvSpPr>
          <p:cNvPr id="32" name="Curved Up Arrow 31"/>
          <p:cNvSpPr/>
          <p:nvPr/>
        </p:nvSpPr>
        <p:spPr>
          <a:xfrm>
            <a:off x="5482530" y="5193506"/>
            <a:ext cx="876300" cy="244078"/>
          </a:xfrm>
          <a:prstGeom prst="curvedUpArrow">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endParaRPr lang="en-US" altLang="en-US"/>
          </a:p>
        </p:txBody>
      </p:sp>
      <p:sp>
        <p:nvSpPr>
          <p:cNvPr id="33" name="Curved Down Arrow 32"/>
          <p:cNvSpPr/>
          <p:nvPr/>
        </p:nvSpPr>
        <p:spPr>
          <a:xfrm rot="20880518">
            <a:off x="2835582" y="2311583"/>
            <a:ext cx="1294274" cy="241350"/>
          </a:xfrm>
          <a:prstGeom prst="curved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endParaRPr lang="en-US" altLang="en-US"/>
          </a:p>
        </p:txBody>
      </p:sp>
      <p:sp>
        <p:nvSpPr>
          <p:cNvPr id="34" name="TextBox 15"/>
          <p:cNvSpPr txBox="1">
            <a:spLocks noChangeArrowheads="1"/>
          </p:cNvSpPr>
          <p:nvPr/>
        </p:nvSpPr>
        <p:spPr bwMode="auto">
          <a:xfrm>
            <a:off x="308992" y="4036739"/>
            <a:ext cx="25202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it-IT" altLang="en-US" sz="1600" b="0" dirty="0" err="1" smtClean="0"/>
              <a:t>Migrants</a:t>
            </a:r>
            <a:r>
              <a:rPr lang="it-IT" altLang="en-US" sz="1600" b="0" dirty="0" smtClean="0"/>
              <a:t> in </a:t>
            </a:r>
          </a:p>
          <a:p>
            <a:pPr algn="ctr" eaLnBrk="1" hangingPunct="1"/>
            <a:r>
              <a:rPr lang="it-IT" altLang="en-US" sz="1600" b="0" dirty="0" smtClean="0"/>
              <a:t>a </a:t>
            </a:r>
            <a:r>
              <a:rPr lang="it-IT" altLang="en-US" sz="1600" b="0" dirty="0" err="1" smtClean="0"/>
              <a:t>irregular</a:t>
            </a:r>
            <a:r>
              <a:rPr lang="it-IT" altLang="en-US" sz="1600" b="0" dirty="0" smtClean="0"/>
              <a:t> </a:t>
            </a:r>
          </a:p>
          <a:p>
            <a:pPr algn="ctr" eaLnBrk="1" hangingPunct="1"/>
            <a:r>
              <a:rPr lang="it-IT" altLang="en-US" sz="1600" b="0" dirty="0" smtClean="0"/>
              <a:t>situation</a:t>
            </a:r>
            <a:endParaRPr lang="en-US" altLang="en-US" sz="1600" b="0" dirty="0"/>
          </a:p>
        </p:txBody>
      </p:sp>
      <p:sp>
        <p:nvSpPr>
          <p:cNvPr id="35" name="TextBox 34"/>
          <p:cNvSpPr txBox="1"/>
          <p:nvPr/>
        </p:nvSpPr>
        <p:spPr>
          <a:xfrm>
            <a:off x="3973016" y="2814344"/>
            <a:ext cx="1304528" cy="646331"/>
          </a:xfrm>
          <a:prstGeom prst="rect">
            <a:avLst/>
          </a:prstGeom>
          <a:noFill/>
        </p:spPr>
        <p:txBody>
          <a:bodyPr wrap="square" rtlCol="0">
            <a:spAutoFit/>
          </a:bodyPr>
          <a:lstStyle/>
          <a:p>
            <a:pPr algn="ctr"/>
            <a:r>
              <a:rPr lang="it-IT" b="0" dirty="0" err="1" smtClean="0"/>
              <a:t>Economic</a:t>
            </a:r>
            <a:endParaRPr lang="en-US" b="0" dirty="0" smtClean="0"/>
          </a:p>
          <a:p>
            <a:pPr algn="ctr"/>
            <a:r>
              <a:rPr lang="en-US" b="0" dirty="0" smtClean="0"/>
              <a:t>migrants</a:t>
            </a:r>
          </a:p>
        </p:txBody>
      </p:sp>
      <p:sp>
        <p:nvSpPr>
          <p:cNvPr id="36" name="TextBox 35"/>
          <p:cNvSpPr txBox="1">
            <a:spLocks noChangeArrowheads="1"/>
          </p:cNvSpPr>
          <p:nvPr/>
        </p:nvSpPr>
        <p:spPr bwMode="auto">
          <a:xfrm>
            <a:off x="5925616" y="2524571"/>
            <a:ext cx="23062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it-IT" altLang="en-US" sz="1600" b="0" dirty="0" err="1" smtClean="0"/>
              <a:t>Migrants</a:t>
            </a:r>
            <a:r>
              <a:rPr lang="it-IT" altLang="en-US" sz="1600" b="0" dirty="0" smtClean="0"/>
              <a:t> in a       regular situation</a:t>
            </a:r>
            <a:endParaRPr lang="en-US" altLang="en-US" sz="1600" b="0" dirty="0"/>
          </a:p>
        </p:txBody>
      </p:sp>
      <p:sp>
        <p:nvSpPr>
          <p:cNvPr id="37" name="Shape 62"/>
          <p:cNvSpPr txBox="1">
            <a:spLocks/>
          </p:cNvSpPr>
          <p:nvPr/>
        </p:nvSpPr>
        <p:spPr bwMode="auto">
          <a:xfrm>
            <a:off x="228600" y="609600"/>
            <a:ext cx="8747085"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3600">
                <a:solidFill>
                  <a:schemeClr val="accent2"/>
                </a:solidFill>
                <a:latin typeface="+mj-lt"/>
                <a:ea typeface="+mj-ea"/>
                <a:cs typeface="+mj-cs"/>
              </a:defRPr>
            </a:lvl1pPr>
            <a:lvl2pPr algn="l" rtl="0" eaLnBrk="0" fontAlgn="base" hangingPunct="0">
              <a:spcBef>
                <a:spcPct val="0"/>
              </a:spcBef>
              <a:spcAft>
                <a:spcPct val="0"/>
              </a:spcAft>
              <a:defRPr sz="3600">
                <a:solidFill>
                  <a:schemeClr val="accent2"/>
                </a:solidFill>
                <a:latin typeface="Arial" charset="0"/>
              </a:defRPr>
            </a:lvl2pPr>
            <a:lvl3pPr algn="l" rtl="0" eaLnBrk="0" fontAlgn="base" hangingPunct="0">
              <a:spcBef>
                <a:spcPct val="0"/>
              </a:spcBef>
              <a:spcAft>
                <a:spcPct val="0"/>
              </a:spcAft>
              <a:defRPr sz="3600">
                <a:solidFill>
                  <a:schemeClr val="accent2"/>
                </a:solidFill>
                <a:latin typeface="Arial" charset="0"/>
              </a:defRPr>
            </a:lvl3pPr>
            <a:lvl4pPr algn="l" rtl="0" eaLnBrk="0" fontAlgn="base" hangingPunct="0">
              <a:spcBef>
                <a:spcPct val="0"/>
              </a:spcBef>
              <a:spcAft>
                <a:spcPct val="0"/>
              </a:spcAft>
              <a:defRPr sz="3600">
                <a:solidFill>
                  <a:schemeClr val="accent2"/>
                </a:solidFill>
                <a:latin typeface="Arial" charset="0"/>
              </a:defRPr>
            </a:lvl4pPr>
            <a:lvl5pPr algn="l" rtl="0" eaLnBrk="0" fontAlgn="base" hangingPunct="0">
              <a:spcBef>
                <a:spcPct val="0"/>
              </a:spcBef>
              <a:spcAft>
                <a:spcPct val="0"/>
              </a:spcAft>
              <a:defRPr sz="3600">
                <a:solidFill>
                  <a:schemeClr val="accent2"/>
                </a:solidFill>
                <a:latin typeface="Arial" charset="0"/>
              </a:defRPr>
            </a:lvl5pPr>
            <a:lvl6pPr marL="457200" algn="l" rtl="0" eaLnBrk="1" fontAlgn="base" hangingPunct="1">
              <a:spcBef>
                <a:spcPct val="0"/>
              </a:spcBef>
              <a:spcAft>
                <a:spcPct val="0"/>
              </a:spcAft>
              <a:defRPr sz="3200">
                <a:solidFill>
                  <a:srgbClr val="993300"/>
                </a:solidFill>
                <a:latin typeface="Arial" charset="0"/>
              </a:defRPr>
            </a:lvl6pPr>
            <a:lvl7pPr marL="914400" algn="l" rtl="0" eaLnBrk="1" fontAlgn="base" hangingPunct="1">
              <a:spcBef>
                <a:spcPct val="0"/>
              </a:spcBef>
              <a:spcAft>
                <a:spcPct val="0"/>
              </a:spcAft>
              <a:defRPr sz="3200">
                <a:solidFill>
                  <a:srgbClr val="993300"/>
                </a:solidFill>
                <a:latin typeface="Arial" charset="0"/>
              </a:defRPr>
            </a:lvl7pPr>
            <a:lvl8pPr marL="1371600" algn="l" rtl="0" eaLnBrk="1" fontAlgn="base" hangingPunct="1">
              <a:spcBef>
                <a:spcPct val="0"/>
              </a:spcBef>
              <a:spcAft>
                <a:spcPct val="0"/>
              </a:spcAft>
              <a:defRPr sz="3200">
                <a:solidFill>
                  <a:srgbClr val="993300"/>
                </a:solidFill>
                <a:latin typeface="Arial" charset="0"/>
              </a:defRPr>
            </a:lvl8pPr>
            <a:lvl9pPr marL="1828800" algn="l" rtl="0" eaLnBrk="1" fontAlgn="base" hangingPunct="1">
              <a:spcBef>
                <a:spcPct val="0"/>
              </a:spcBef>
              <a:spcAft>
                <a:spcPct val="0"/>
              </a:spcAft>
              <a:defRPr sz="3200">
                <a:solidFill>
                  <a:srgbClr val="993300"/>
                </a:solidFill>
                <a:latin typeface="Arial" charset="0"/>
              </a:defRPr>
            </a:lvl9pPr>
          </a:lstStyle>
          <a:p>
            <a:pPr algn="ctr" defTabSz="365760">
              <a:defRPr sz="1800">
                <a:solidFill>
                  <a:srgbClr val="000000"/>
                </a:solidFill>
              </a:defRPr>
            </a:pPr>
            <a:r>
              <a:rPr lang="en-AU" sz="4000" dirty="0" smtClean="0">
                <a:solidFill>
                  <a:schemeClr val="tx1"/>
                </a:solidFill>
              </a:rPr>
              <a:t>Who is a migrant?</a:t>
            </a:r>
            <a:endParaRPr lang="en-AU" sz="4000" i="1" dirty="0">
              <a:solidFill>
                <a:schemeClr val="tx1"/>
              </a:solidFill>
            </a:endParaRPr>
          </a:p>
        </p:txBody>
      </p:sp>
      <p:sp>
        <p:nvSpPr>
          <p:cNvPr id="39" name="TextBox 38"/>
          <p:cNvSpPr txBox="1"/>
          <p:nvPr/>
        </p:nvSpPr>
        <p:spPr>
          <a:xfrm>
            <a:off x="4953000" y="6488668"/>
            <a:ext cx="4194161" cy="369332"/>
          </a:xfrm>
          <a:prstGeom prst="rect">
            <a:avLst/>
          </a:prstGeom>
          <a:noFill/>
        </p:spPr>
        <p:txBody>
          <a:bodyPr wrap="none" rtlCol="0">
            <a:spAutoFit/>
          </a:bodyPr>
          <a:lstStyle/>
          <a:p>
            <a:r>
              <a:rPr lang="en-US" dirty="0" smtClean="0"/>
              <a:t>Source: WHO/Europe PHAME Project 2015</a:t>
            </a:r>
            <a:endParaRPr lang="en-GB" dirty="0"/>
          </a:p>
        </p:txBody>
      </p:sp>
    </p:spTree>
    <p:extLst>
      <p:ext uri="{BB962C8B-B14F-4D97-AF65-F5344CB8AC3E}">
        <p14:creationId xmlns:p14="http://schemas.microsoft.com/office/powerpoint/2010/main" val="23839157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2870" y="0"/>
            <a:ext cx="9071129" cy="6857999"/>
          </a:xfrm>
        </p:spPr>
        <p:txBody>
          <a:bodyPr>
            <a:normAutofit fontScale="85000" lnSpcReduction="20000"/>
          </a:bodyPr>
          <a:lstStyle/>
          <a:p>
            <a:endParaRPr lang="en-GB" sz="2200" b="1" i="1" u="sng" dirty="0" smtClean="0"/>
          </a:p>
          <a:p>
            <a:endParaRPr lang="en-GB" sz="2200" b="1" i="1" u="sng" dirty="0"/>
          </a:p>
          <a:p>
            <a:r>
              <a:rPr lang="en-GB" sz="2200" b="1" i="1" u="sng" dirty="0" smtClean="0"/>
              <a:t>MIGRANT</a:t>
            </a:r>
            <a:r>
              <a:rPr lang="en-GB" sz="2200" dirty="0" smtClean="0"/>
              <a:t> is an umbrella term for people who have left their country of origin</a:t>
            </a:r>
          </a:p>
          <a:p>
            <a:r>
              <a:rPr lang="en-GB" sz="2200" b="1" i="1" u="sng" dirty="0" smtClean="0"/>
              <a:t>REFUGEE</a:t>
            </a:r>
            <a:r>
              <a:rPr lang="en-GB" sz="2200" dirty="0" smtClean="0"/>
              <a:t> status is granted to people who have fled their home country because of war or because they have suffered (or feared) persecution. Under international law refugees cannot be returned home against their will. </a:t>
            </a:r>
          </a:p>
          <a:p>
            <a:r>
              <a:rPr lang="en-GB" sz="2200" b="1" i="1" u="sng" dirty="0" smtClean="0"/>
              <a:t>INTERNALLY DISPLACED PERSON (IDP)</a:t>
            </a:r>
            <a:r>
              <a:rPr lang="en-GB" sz="2200" dirty="0"/>
              <a:t> </a:t>
            </a:r>
            <a:r>
              <a:rPr lang="en-GB" sz="2200" dirty="0" smtClean="0"/>
              <a:t>is someone who, out of fear for personal safety, left his or her home but not the country. In 2014, an estimated 30000 people became IDPs every day.</a:t>
            </a:r>
          </a:p>
          <a:p>
            <a:r>
              <a:rPr lang="en-GB" sz="2200" b="1" i="1" u="sng" dirty="0" smtClean="0"/>
              <a:t>ASYLUM SEEKER </a:t>
            </a:r>
            <a:r>
              <a:rPr lang="en-GB" sz="2200" dirty="0" smtClean="0"/>
              <a:t>is any person who is applying for protection in another country. In Europe the country is obliged to house, feed and protect asylum seekers while weighting the application, which may take years to decide. If granted asylum assures the right to live, work and access health care in the country. A denial may be appealed once; if denied again, the person may be deported to his/her country of origin. </a:t>
            </a:r>
          </a:p>
          <a:p>
            <a:r>
              <a:rPr lang="en-GB" sz="2200" b="1" i="1" u="sng" dirty="0" smtClean="0"/>
              <a:t>STATELESS</a:t>
            </a:r>
            <a:r>
              <a:rPr lang="en-GB" sz="2200" dirty="0" smtClean="0"/>
              <a:t> is someone who does not have a nationality recognized by any country because of discrimination, redrawing of borders or gaps in international law. There are about 10 million stateless people in the world.</a:t>
            </a:r>
          </a:p>
          <a:p>
            <a:r>
              <a:rPr lang="en-US" sz="2200" b="1" i="1" u="sng" dirty="0" smtClean="0">
                <a:latin typeface="+mj-lt"/>
              </a:rPr>
              <a:t>UNACCOMPANIED CHILDREN/MINORS or UAMs</a:t>
            </a:r>
            <a:r>
              <a:rPr lang="en-US" sz="2200" dirty="0" smtClean="0">
                <a:latin typeface="+mj-lt"/>
              </a:rPr>
              <a:t>, children (as defined by the UNCRC) from third countries</a:t>
            </a:r>
            <a:r>
              <a:rPr lang="en-US" sz="2200" b="1" dirty="0" smtClean="0">
                <a:latin typeface="+mj-lt"/>
              </a:rPr>
              <a:t>, </a:t>
            </a:r>
            <a:r>
              <a:rPr lang="en-US" sz="2200" dirty="0" smtClean="0">
                <a:latin typeface="+mj-lt"/>
              </a:rPr>
              <a:t>who arrive on the territory of an EU Member State unaccompanied by an adult responsible for them, or who are left unaccompanied after they have entered the territory of the Member State. They are at risk for survival, illegal detention/forced return, </a:t>
            </a:r>
            <a:r>
              <a:rPr lang="en-US" sz="2200" dirty="0" err="1" smtClean="0">
                <a:latin typeface="+mj-lt"/>
              </a:rPr>
              <a:t>unprotection</a:t>
            </a:r>
            <a:r>
              <a:rPr lang="en-US" sz="2200" dirty="0" smtClean="0">
                <a:latin typeface="+mj-lt"/>
              </a:rPr>
              <a:t>/health care, trafficking, sexual exploitation. </a:t>
            </a:r>
            <a:endParaRPr lang="en-US" sz="2200" b="1" dirty="0" smtClean="0">
              <a:latin typeface="+mj-lt"/>
            </a:endParaRPr>
          </a:p>
          <a:p>
            <a:endParaRPr lang="en-GB" sz="2200" dirty="0" smtClean="0">
              <a:latin typeface="+mj-lt"/>
            </a:endParaRPr>
          </a:p>
          <a:p>
            <a:endParaRPr lang="en-GB" sz="2000" dirty="0" smtClean="0"/>
          </a:p>
          <a:p>
            <a:pPr marL="0" indent="0">
              <a:buNone/>
            </a:pPr>
            <a:r>
              <a:rPr lang="en-GB" sz="2000" dirty="0" smtClean="0"/>
              <a:t>  </a:t>
            </a:r>
            <a:endParaRPr lang="en-GB" sz="2000" b="1" i="1" u="sng" dirty="0"/>
          </a:p>
        </p:txBody>
      </p:sp>
    </p:spTree>
    <p:extLst>
      <p:ext uri="{BB962C8B-B14F-4D97-AF65-F5344CB8AC3E}">
        <p14:creationId xmlns:p14="http://schemas.microsoft.com/office/powerpoint/2010/main" val="3926218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refugeeseurope1.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783" t="10336" r="2734" b="3996"/>
          <a:stretch/>
        </p:blipFill>
        <p:spPr>
          <a:xfrm>
            <a:off x="0" y="0"/>
            <a:ext cx="9144000" cy="6858000"/>
          </a:xfrm>
        </p:spPr>
      </p:pic>
    </p:spTree>
    <p:extLst>
      <p:ext uri="{BB962C8B-B14F-4D97-AF65-F5344CB8AC3E}">
        <p14:creationId xmlns:p14="http://schemas.microsoft.com/office/powerpoint/2010/main" val="225252470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refugeeseurope2.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 t="5815" r="1"/>
          <a:stretch/>
        </p:blipFill>
        <p:spPr>
          <a:xfrm>
            <a:off x="-1" y="0"/>
            <a:ext cx="8985267" cy="6858000"/>
          </a:xfrm>
        </p:spPr>
      </p:pic>
    </p:spTree>
    <p:extLst>
      <p:ext uri="{BB962C8B-B14F-4D97-AF65-F5344CB8AC3E}">
        <p14:creationId xmlns:p14="http://schemas.microsoft.com/office/powerpoint/2010/main" val="245507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1464" r="-3902"/>
          <a:stretch/>
        </p:blipFill>
        <p:spPr>
          <a:xfrm>
            <a:off x="0" y="0"/>
            <a:ext cx="9144000" cy="6858000"/>
          </a:xfrm>
        </p:spPr>
      </p:pic>
    </p:spTree>
    <p:extLst>
      <p:ext uri="{BB962C8B-B14F-4D97-AF65-F5344CB8AC3E}">
        <p14:creationId xmlns:p14="http://schemas.microsoft.com/office/powerpoint/2010/main" val="39548381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2517" y="173194"/>
            <a:ext cx="8585788" cy="6465908"/>
          </a:xfrm>
        </p:spPr>
        <p:txBody>
          <a:bodyPr>
            <a:noAutofit/>
          </a:bodyPr>
          <a:lstStyle/>
          <a:p>
            <a:pPr marL="0" indent="0">
              <a:buNone/>
            </a:pPr>
            <a:r>
              <a:rPr lang="en-GB" sz="6000" b="1" dirty="0" smtClean="0"/>
              <a:t>SURVEY</a:t>
            </a:r>
          </a:p>
          <a:p>
            <a:pPr marL="0" indent="0">
              <a:buNone/>
            </a:pPr>
            <a:r>
              <a:rPr lang="en-GB" sz="6000" b="1" dirty="0" smtClean="0"/>
              <a:t>“Child health Inequalities among migrant children in the European Region” : Equity to access health care services </a:t>
            </a:r>
            <a:endParaRPr lang="en-GB" sz="6000" dirty="0" smtClean="0"/>
          </a:p>
          <a:p>
            <a:pPr marL="0" indent="0">
              <a:buNone/>
            </a:pPr>
            <a:r>
              <a:rPr lang="en-GB" dirty="0" smtClean="0"/>
              <a:t>                          Advocacy WG EAP/ECPCP/ISSOP</a:t>
            </a:r>
            <a:endParaRPr lang="en-GB" dirty="0"/>
          </a:p>
        </p:txBody>
      </p:sp>
    </p:spTree>
    <p:extLst>
      <p:ext uri="{BB962C8B-B14F-4D97-AF65-F5344CB8AC3E}">
        <p14:creationId xmlns:p14="http://schemas.microsoft.com/office/powerpoint/2010/main" val="14188710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7493" y="2110197"/>
            <a:ext cx="7772400" cy="1470025"/>
          </a:xfrm>
        </p:spPr>
        <p:txBody>
          <a:bodyPr/>
          <a:lstStyle/>
          <a:p>
            <a:r>
              <a:rPr lang="en-US" dirty="0" smtClean="0"/>
              <a:t>1D </a:t>
            </a:r>
            <a:br>
              <a:rPr lang="en-US" dirty="0" smtClean="0"/>
            </a:br>
            <a:r>
              <a:rPr lang="en-US" smtClean="0"/>
              <a:t>Migrant children</a:t>
            </a:r>
            <a:endParaRPr lang="en-US" dirty="0"/>
          </a:p>
        </p:txBody>
      </p:sp>
      <p:sp>
        <p:nvSpPr>
          <p:cNvPr id="3" name="Subtitle 2"/>
          <p:cNvSpPr>
            <a:spLocks noGrp="1"/>
          </p:cNvSpPr>
          <p:nvPr>
            <p:ph type="subTitle" idx="1"/>
          </p:nvPr>
        </p:nvSpPr>
        <p:spPr>
          <a:xfrm>
            <a:off x="1371600" y="4087397"/>
            <a:ext cx="6400800" cy="1752600"/>
          </a:xfrm>
        </p:spPr>
        <p:txBody>
          <a:bodyPr/>
          <a:lstStyle/>
          <a:p>
            <a:r>
              <a:rPr lang="en-US" dirty="0" smtClean="0">
                <a:solidFill>
                  <a:schemeClr val="tx1"/>
                </a:solidFill>
              </a:rPr>
              <a:t>Feedback slide</a:t>
            </a:r>
            <a:endParaRPr lang="en-US" dirty="0">
              <a:solidFill>
                <a:schemeClr val="tx1"/>
              </a:solidFill>
            </a:endParaRPr>
          </a:p>
        </p:txBody>
      </p:sp>
      <p:pic>
        <p:nvPicPr>
          <p:cNvPr id="4" name="Picture 3" descr="ISSOP15_Banner2 - copi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1613647"/>
          </a:xfrm>
          <a:prstGeom prst="rect">
            <a:avLst/>
          </a:prstGeom>
        </p:spPr>
      </p:pic>
    </p:spTree>
    <p:extLst>
      <p:ext uri="{BB962C8B-B14F-4D97-AF65-F5344CB8AC3E}">
        <p14:creationId xmlns:p14="http://schemas.microsoft.com/office/powerpoint/2010/main" val="13196445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343</TotalTime>
  <Words>627</Words>
  <Application>Microsoft Macintosh PowerPoint</Application>
  <PresentationFormat>Presentación en pantalla (4:3)</PresentationFormat>
  <Paragraphs>76</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MEDICAL CARE FOR CHILDREN OF REFUGEES/ASYLUM SEEKERS AND UNACCOMPANIED MINORS IN EUROPE    JOINT SYMPOSIUM ECPCP-CZECH ASSOCIATION OF PCP PRAGUE 7thnovember 2015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1D  Migrant children</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CARE FOR CHILDREN OF REFUGEES/ASYLUM SEEKERS AND UNACCOMPANIED MINORS IN EUROPE    JOINT SYMPOSIUM ECPCP-CZECH ASSOCIATION OF PCP PRAGUE 7thnovember 2015  </dc:title>
  <dc:creator>Angel Carrasco Sanz</dc:creator>
  <cp:lastModifiedBy>Angel Carrasco Sanz</cp:lastModifiedBy>
  <cp:revision>14</cp:revision>
  <dcterms:created xsi:type="dcterms:W3CDTF">2015-11-04T17:56:02Z</dcterms:created>
  <dcterms:modified xsi:type="dcterms:W3CDTF">2015-11-04T23:54:54Z</dcterms:modified>
</cp:coreProperties>
</file>