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1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313" r:id="rId25"/>
    <p:sldId id="319" r:id="rId26"/>
    <p:sldId id="283" r:id="rId27"/>
    <p:sldId id="320" r:id="rId28"/>
    <p:sldId id="321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318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99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399" dirty="0" smtClean="0"/>
              <a:t>Ν=3811              </a:t>
            </a:r>
            <a:r>
              <a:rPr lang="el-GR" sz="1399" baseline="0" dirty="0" smtClean="0"/>
              <a:t>     </a:t>
            </a:r>
            <a:r>
              <a:rPr lang="el-GR" sz="1399" dirty="0" smtClean="0"/>
              <a:t>ν=3300                        ν=3041                            ν=5385</a:t>
            </a:r>
            <a:endParaRPr lang="en-GB" sz="1400" dirty="0"/>
          </a:p>
        </c:rich>
      </c:tx>
      <c:layout>
        <c:manualLayout>
          <c:xMode val="edge"/>
          <c:yMode val="edge"/>
          <c:x val="0.15316737469671962"/>
          <c:y val="0.1084703004357465"/>
        </c:manualLayout>
      </c:layout>
      <c:overlay val="0"/>
      <c:spPr>
        <a:noFill/>
        <a:ln w="25383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7100753972018561E-2"/>
          <c:y val="0.17966790465302407"/>
          <c:w val="0.90289924602798144"/>
          <c:h val="0.641645429039195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Κύπρος</c:v>
                </c:pt>
              </c:strCache>
            </c:strRef>
          </c:tx>
          <c:spPr>
            <a:solidFill>
              <a:srgbClr val="70AD47"/>
            </a:solidFill>
            <a:ln w="25383"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-4.8066280871517564E-4"/>
                  <c:y val="-1.17802179185959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children34,8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948938611588791E-3"/>
                  <c:y val="-6.124702994256719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Adolescents  31,5%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310538464109379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Fathers</a:t>
                    </a:r>
                    <a:r>
                      <a:rPr lang="en-US" baseline="0" dirty="0" smtClean="0"/>
                      <a:t> 71,7%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769363166953529E-2"/>
                  <c:y val="6.836011498296865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Mothers</a:t>
                    </a:r>
                    <a:r>
                      <a:rPr lang="en-US" baseline="0" dirty="0" smtClean="0"/>
                      <a:t> 46,2%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83">
                <a:solidFill>
                  <a:schemeClr val="accent1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Παιδιά 6-12 ετ</c:v>
                </c:pt>
                <c:pt idx="1">
                  <c:v>Έφηβοι 12-18 ετ</c:v>
                </c:pt>
                <c:pt idx="2">
                  <c:v>Πατέρες</c:v>
                </c:pt>
                <c:pt idx="3">
                  <c:v>Μητέρες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0.34799999999999998</c:v>
                </c:pt>
                <c:pt idx="1">
                  <c:v>0.315</c:v>
                </c:pt>
                <c:pt idx="2">
                  <c:v>0.81699999999999995</c:v>
                </c:pt>
                <c:pt idx="3">
                  <c:v>0.46200000000000002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Ευρώπη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08047200472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948938611589212E-3"/>
                  <c:y val="0.11859257866426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352560289186874E-3"/>
                  <c:y val="0.10569105691056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742081938552861E-2"/>
                  <c:y val="0.18345534179164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8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Παιδιά 6-12 ετ</c:v>
                </c:pt>
                <c:pt idx="1">
                  <c:v>Έφηβοι 12-18 ετ</c:v>
                </c:pt>
                <c:pt idx="2">
                  <c:v>Πατέρες</c:v>
                </c:pt>
                <c:pt idx="3">
                  <c:v>Μητέρες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0.24399999999999999</c:v>
                </c:pt>
                <c:pt idx="1">
                  <c:v>0.25700000000000001</c:v>
                </c:pt>
                <c:pt idx="2">
                  <c:v>0.69599999999999995</c:v>
                </c:pt>
                <c:pt idx="3">
                  <c:v>0.46400000000000002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8446336"/>
        <c:axId val="98452224"/>
        <c:axId val="0"/>
      </c:bar3DChart>
      <c:catAx>
        <c:axId val="9844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1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8452224"/>
        <c:crosses val="autoZero"/>
        <c:auto val="1"/>
        <c:lblAlgn val="ctr"/>
        <c:lblOffset val="100"/>
        <c:noMultiLvlLbl val="0"/>
      </c:catAx>
      <c:valAx>
        <c:axId val="98452224"/>
        <c:scaling>
          <c:orientation val="minMax"/>
        </c:scaling>
        <c:delete val="0"/>
        <c:axPos val="l"/>
        <c:majorGridlines>
          <c:spPr>
            <a:ln w="9519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951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8446336"/>
        <c:crosses val="autoZero"/>
        <c:crossBetween val="between"/>
      </c:valAx>
      <c:spPr>
        <a:noFill/>
        <a:ln w="25383">
          <a:noFill/>
        </a:ln>
      </c:spPr>
    </c:plotArea>
    <c:legend>
      <c:legendPos val="b"/>
      <c:layout/>
      <c:overlay val="0"/>
      <c:spPr>
        <a:noFill/>
        <a:ln w="2538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D51D6-0450-4943-9974-D606E92A8FE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FD114-28AE-4D4A-9775-A0B87872E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CD06-1EAC-439E-B70C-686AC9F7EC6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9796-CBA3-4A29-9CA3-DF2AE5A38B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1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CD06-1EAC-439E-B70C-686AC9F7EC6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9796-CBA3-4A29-9CA3-DF2AE5A38B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CD06-1EAC-439E-B70C-686AC9F7EC6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9796-CBA3-4A29-9CA3-DF2AE5A38B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7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CD06-1EAC-439E-B70C-686AC9F7EC6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9796-CBA3-4A29-9CA3-DF2AE5A38B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9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CD06-1EAC-439E-B70C-686AC9F7EC6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9796-CBA3-4A29-9CA3-DF2AE5A38B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3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CD06-1EAC-439E-B70C-686AC9F7EC6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9796-CBA3-4A29-9CA3-DF2AE5A38B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9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CD06-1EAC-439E-B70C-686AC9F7EC6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9796-CBA3-4A29-9CA3-DF2AE5A38B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4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CD06-1EAC-439E-B70C-686AC9F7EC6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9796-CBA3-4A29-9CA3-DF2AE5A38B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5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CD06-1EAC-439E-B70C-686AC9F7EC6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9796-CBA3-4A29-9CA3-DF2AE5A38B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2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CD06-1EAC-439E-B70C-686AC9F7EC6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9796-CBA3-4A29-9CA3-DF2AE5A38B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0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CD06-1EAC-439E-B70C-686AC9F7EC6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9796-CBA3-4A29-9CA3-DF2AE5A38B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5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CD06-1EAC-439E-B70C-686AC9F7EC6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79796-CBA3-4A29-9CA3-DF2AE5A38B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4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jpeg"/><Relationship Id="rId4" Type="http://schemas.openxmlformats.org/officeDocument/2006/relationships/image" Target="../media/image23.png"/><Relationship Id="rId9" Type="http://schemas.openxmlformats.org/officeDocument/2006/relationships/hyperlink" Target="http://www.google.co.uk/imgres?imgurl=http://www.dreamstime.com/female-male-sign-thumb1677606.jpg&amp;imgrefurl=http://www.spiderpic.com/stock-photos/dreamstime/1677606-female-male-sign&amp;usg=__I0M63laGiJehbS2rHPhMBR-OXPo=&amp;h=300&amp;w=400&amp;sz=12&amp;hl=en&amp;start=43&amp;zoom=1&amp;um=1&amp;itbs=1&amp;tbnid=7KEPG08z1iN7qM:&amp;tbnh=93&amp;tbnw=124&amp;prev=/images?q=male+sign&amp;start=40&amp;um=1&amp;hl=en&amp;sa=N&amp;rlz=1I7GGLD_el&amp;ndsp=20&amp;tbs=isch:1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ECPCP </a:t>
            </a:r>
            <a:r>
              <a:rPr lang="en-US" dirty="0" smtClean="0">
                <a:solidFill>
                  <a:srgbClr val="C00000"/>
                </a:solidFill>
              </a:rPr>
              <a:t>meeting -Prague 2015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4400" dirty="0" smtClean="0"/>
              <a:t>The Pediatric  </a:t>
            </a:r>
            <a:r>
              <a:rPr lang="en-US" sz="4400" dirty="0"/>
              <a:t>P</a:t>
            </a:r>
            <a:r>
              <a:rPr lang="en-US" sz="4400" dirty="0" smtClean="0"/>
              <a:t>ractice in Cyprus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                 2015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   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Charalambos  Hadjigeorgiou MD PhD  </a:t>
            </a:r>
            <a:endParaRPr lang="el-G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4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42" y="1"/>
            <a:ext cx="9216341" cy="680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7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86863"/>
            <a:ext cx="8534400" cy="62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1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5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" y="304800"/>
            <a:ext cx="911738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6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263"/>
            <a:ext cx="8534399" cy="599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5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029"/>
            <a:ext cx="8991600" cy="659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0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66"/>
            <a:ext cx="9144000" cy="677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570"/>
            <a:ext cx="9105497" cy="673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07088"/>
            <a:ext cx="8686800" cy="65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3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95"/>
            <a:ext cx="9144000" cy="67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1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1283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Cyprus Health Care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Today status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4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82"/>
            <a:ext cx="9144000" cy="67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3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82"/>
            <a:ext cx="9144000" cy="67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0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41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3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8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43000" y="490538"/>
            <a:ext cx="5967413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dirty="0" smtClean="0"/>
              <a:t>Increase of overweight and obese children</a:t>
            </a:r>
            <a:r>
              <a:rPr lang="el-GR" altLang="en-US" sz="2400" dirty="0" smtClean="0"/>
              <a:t/>
            </a:r>
            <a:br>
              <a:rPr lang="el-GR" altLang="en-US" sz="2400" dirty="0" smtClean="0"/>
            </a:br>
            <a:r>
              <a:rPr lang="en-US" altLang="en-US" sz="2200" dirty="0">
                <a:solidFill>
                  <a:schemeClr val="accent1"/>
                </a:solidFill>
              </a:rPr>
              <a:t>A</a:t>
            </a:r>
            <a:r>
              <a:rPr lang="en-US" altLang="en-US" sz="2200" dirty="0" smtClean="0">
                <a:solidFill>
                  <a:schemeClr val="accent1"/>
                </a:solidFill>
              </a:rPr>
              <a:t>ges </a:t>
            </a:r>
            <a:r>
              <a:rPr lang="el-GR" altLang="en-US" sz="2200" dirty="0" smtClean="0">
                <a:solidFill>
                  <a:schemeClr val="accent1"/>
                </a:solidFill>
              </a:rPr>
              <a:t> 6-18 </a:t>
            </a:r>
            <a:r>
              <a:rPr lang="en-US" altLang="en-US" sz="2200" dirty="0" smtClean="0">
                <a:solidFill>
                  <a:schemeClr val="accent1"/>
                </a:solidFill>
              </a:rPr>
              <a:t>years old</a:t>
            </a:r>
            <a:r>
              <a:rPr lang="el-GR" altLang="en-US" sz="2200" dirty="0" smtClean="0">
                <a:solidFill>
                  <a:schemeClr val="accent1"/>
                </a:solidFill>
              </a:rPr>
              <a:t>, 2000-2010</a:t>
            </a:r>
            <a:endParaRPr lang="el-GR" alt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28675" name="Object 4"/>
          <p:cNvGraphicFramePr>
            <a:graphicFrameLocks/>
          </p:cNvGraphicFramePr>
          <p:nvPr/>
        </p:nvGraphicFramePr>
        <p:xfrm>
          <a:off x="2078038" y="2225675"/>
          <a:ext cx="1804987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r:id="rId3" imgW="2408129" imgH="3292125" progId="Excel.Sheet.8">
                  <p:embed/>
                </p:oleObj>
              </mc:Choice>
              <mc:Fallback>
                <p:oleObj r:id="rId3" imgW="2408129" imgH="329212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2225675"/>
                        <a:ext cx="1804987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Content Placeholder 4"/>
          <p:cNvGraphicFramePr>
            <a:graphicFrameLocks/>
          </p:cNvGraphicFramePr>
          <p:nvPr/>
        </p:nvGraphicFramePr>
        <p:xfrm>
          <a:off x="4054475" y="1641475"/>
          <a:ext cx="1955800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r:id="rId5" imgW="1956986" imgH="3981033" progId="Excel.Chart.8">
                  <p:embed/>
                </p:oleObj>
              </mc:Choice>
              <mc:Fallback>
                <p:oleObj r:id="rId5" imgW="1956986" imgH="398103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1641475"/>
                        <a:ext cx="1955800" cy="397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4"/>
          <p:cNvGraphicFramePr>
            <a:graphicFrameLocks/>
          </p:cNvGraphicFramePr>
          <p:nvPr/>
        </p:nvGraphicFramePr>
        <p:xfrm>
          <a:off x="6051550" y="2124075"/>
          <a:ext cx="1957388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r:id="rId7" imgW="1956986" imgH="3499407" progId="Excel.Chart.8">
                  <p:embed/>
                </p:oleObj>
              </mc:Choice>
              <mc:Fallback>
                <p:oleObj r:id="rId7" imgW="1956986" imgH="349940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2124075"/>
                        <a:ext cx="1957388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2" descr="http://t3.gstatic.com/images?q=tbn:7KEPG08z1iN7qM:http://www.dreamstime.com/female-male-sign-thumb1677606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25"/>
          <a:stretch>
            <a:fillRect/>
          </a:stretch>
        </p:blipFill>
        <p:spPr bwMode="auto">
          <a:xfrm>
            <a:off x="4816475" y="5516563"/>
            <a:ext cx="431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 descr="http://t3.gstatic.com/images?q=tbn:7KEPG08z1iN7qM:http://www.dreamstime.com/female-male-sign-thumb1677606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5" r="8549"/>
          <a:stretch>
            <a:fillRect/>
          </a:stretch>
        </p:blipFill>
        <p:spPr bwMode="auto">
          <a:xfrm>
            <a:off x="6923088" y="5516563"/>
            <a:ext cx="377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6" descr="http://t3.gstatic.com/images?q=tbn:7KEPG08z1iN7qM:http://www.dreamstime.com/female-male-sign-thumb1677606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5567363"/>
            <a:ext cx="885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062163" y="2133600"/>
            <a:ext cx="5886450" cy="33829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178843" y="3825082"/>
            <a:ext cx="338296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177506" y="3825082"/>
            <a:ext cx="338296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8684" name="Group 11"/>
          <p:cNvGrpSpPr>
            <a:grpSpLocks/>
          </p:cNvGrpSpPr>
          <p:nvPr/>
        </p:nvGrpSpPr>
        <p:grpSpPr bwMode="auto">
          <a:xfrm>
            <a:off x="3465513" y="1557339"/>
            <a:ext cx="2871787" cy="474277"/>
            <a:chOff x="2915816" y="1556792"/>
            <a:chExt cx="3827972" cy="475735"/>
          </a:xfrm>
        </p:grpSpPr>
        <p:pic>
          <p:nvPicPr>
            <p:cNvPr id="28692" name="Picture 12" descr="Picture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100"/>
            <a:stretch>
              <a:fillRect/>
            </a:stretch>
          </p:blipFill>
          <p:spPr bwMode="auto">
            <a:xfrm>
              <a:off x="2915816" y="1556792"/>
              <a:ext cx="3827972" cy="47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3578146" y="1634818"/>
              <a:ext cx="1282339" cy="2778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prstClr val="black"/>
                  </a:solidFill>
                </a:rPr>
                <a:t>overweight</a:t>
              </a:r>
              <a:endParaRPr lang="en-GB" sz="1200" b="1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" name="TextBox 14"/>
            <p:cNvSpPr txBox="1">
              <a:spLocks noChangeArrowheads="1"/>
            </p:cNvSpPr>
            <p:nvPr/>
          </p:nvSpPr>
          <p:spPr bwMode="auto">
            <a:xfrm>
              <a:off x="5080556" y="1641188"/>
              <a:ext cx="1049571" cy="2778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prstClr val="black"/>
                  </a:solidFill>
                </a:rPr>
                <a:t>obesity</a:t>
              </a:r>
              <a:endParaRPr lang="en-GB" sz="12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51163" y="1916113"/>
            <a:ext cx="487362" cy="46196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↑37%</a:t>
            </a:r>
            <a:endParaRPr lang="el-GR" sz="12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9825" y="1916113"/>
            <a:ext cx="485775" cy="46196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↑47%</a:t>
            </a:r>
            <a:endParaRPr lang="el-GR" sz="12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94513" y="1916113"/>
            <a:ext cx="485775" cy="46196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↑27%</a:t>
            </a:r>
            <a:endParaRPr lang="el-GR" sz="12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3963" y="1916113"/>
            <a:ext cx="1619250" cy="27699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% increase in obesity </a:t>
            </a:r>
            <a:endParaRPr lang="el-GR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1913" y="2565400"/>
            <a:ext cx="784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P&lt;0.001</a:t>
            </a:r>
            <a:endParaRPr lang="en-GB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37088" y="2565400"/>
            <a:ext cx="7826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P&lt;0.001</a:t>
            </a:r>
            <a:endParaRPr lang="en-GB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18263" y="2565400"/>
            <a:ext cx="784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P=0.043</a:t>
            </a:r>
            <a:endParaRPr lang="en-GB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14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% Of Overweight and Obese children-adolescents </a:t>
            </a:r>
            <a:br>
              <a:rPr lang="en-US" sz="2400" dirty="0" smtClean="0"/>
            </a:br>
            <a:r>
              <a:rPr lang="en-US" sz="2400" dirty="0" smtClean="0"/>
              <a:t>and their parents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1600" b="1" i="1" dirty="0">
                <a:solidFill>
                  <a:srgbClr val="FF0000"/>
                </a:solidFill>
              </a:rPr>
              <a:t>Μελέτη </a:t>
            </a:r>
            <a:r>
              <a:rPr lang="en-GB" sz="1600" b="1" i="1" dirty="0" err="1" smtClean="0">
                <a:solidFill>
                  <a:srgbClr val="FF0000"/>
                </a:solidFill>
              </a:rPr>
              <a:t>iFamily</a:t>
            </a:r>
            <a:r>
              <a:rPr lang="en-GB" sz="1600" b="1" i="1" dirty="0" smtClean="0">
                <a:solidFill>
                  <a:srgbClr val="FF0000"/>
                </a:solidFill>
              </a:rPr>
              <a:t> Study</a:t>
            </a:r>
            <a:endParaRPr lang="el-GR" sz="2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060406"/>
              </p:ext>
            </p:extLst>
          </p:nvPr>
        </p:nvGraphicFramePr>
        <p:xfrm>
          <a:off x="2028825" y="2074863"/>
          <a:ext cx="5534025" cy="391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25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4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8163"/>
            <a:ext cx="8458200" cy="616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967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6200"/>
            <a:ext cx="8305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825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5" y="0"/>
            <a:ext cx="8401816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6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3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058"/>
            <a:ext cx="9144000" cy="70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3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1328"/>
            <a:ext cx="8534400" cy="628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8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3471"/>
            <a:ext cx="8762999" cy="638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4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064"/>
            <a:ext cx="8965223" cy="676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1676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4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906"/>
            <a:ext cx="8991600" cy="682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2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6612"/>
            <a:ext cx="8886897" cy="68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4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13855"/>
            <a:ext cx="9116290" cy="692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5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91683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ECPCP should support CPS.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496944" cy="5112568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1)The pediatricians should be the doctors off all  children-adolescents 0-18 years old.</a:t>
            </a: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2)The primary care must be  done by private pediatricians with complimentary help for public doctors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3) The vaccine schedule and  others preventing projects (</a:t>
            </a:r>
            <a:r>
              <a:rPr lang="en-US" dirty="0" err="1" smtClean="0"/>
              <a:t>e.g</a:t>
            </a:r>
            <a:r>
              <a:rPr lang="en-US" dirty="0" smtClean="0"/>
              <a:t> obesity)  must be  done with collaboration of public and private sectors</a:t>
            </a: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4) The  NHS must have a reliable and easy </a:t>
            </a: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to use software</a:t>
            </a:r>
          </a:p>
          <a:p>
            <a:pPr algn="l"/>
            <a:endParaRPr lang="en-US" dirty="0" smtClean="0">
              <a:solidFill>
                <a:srgbClr val="FFC000"/>
              </a:solidFill>
            </a:endParaRPr>
          </a:p>
          <a:p>
            <a:pPr algn="l"/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29200"/>
            <a:ext cx="152400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81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917"/>
            <a:ext cx="8991600" cy="667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0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27"/>
            <a:ext cx="8610600" cy="664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9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2"/>
            <a:ext cx="9144000" cy="68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9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51" y="304800"/>
            <a:ext cx="8847649" cy="624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7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7708"/>
            <a:ext cx="9137073" cy="683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1057"/>
            <a:ext cx="8305800" cy="609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1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0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8" y="304800"/>
            <a:ext cx="8777632" cy="629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4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0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0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8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8" y="304800"/>
            <a:ext cx="8795821" cy="627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7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9916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7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2"/>
            <a:ext cx="9144000" cy="686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3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6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991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4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2" y="152401"/>
            <a:ext cx="8771467" cy="660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0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094"/>
            <a:ext cx="8763000" cy="6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6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88"/>
            <a:ext cx="9144000" cy="682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1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Bildschirmpräsentation (4:3)</PresentationFormat>
  <Paragraphs>39</Paragraphs>
  <Slides>50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50</vt:i4>
      </vt:variant>
    </vt:vector>
  </HeadingPairs>
  <TitlesOfParts>
    <vt:vector size="53" baseType="lpstr">
      <vt:lpstr>Office Theme</vt:lpstr>
      <vt:lpstr>Microsoft Excel 97-2003-Arbeitsblatt</vt:lpstr>
      <vt:lpstr>Microsoft Excel-Diagramm</vt:lpstr>
      <vt:lpstr>ECPCP meeting -Prague 2015</vt:lpstr>
      <vt:lpstr>Cyprus Health Care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Increase of overweight and obese children Ages  6-18 years old, 2000-2010</vt:lpstr>
      <vt:lpstr>% Of Overweight and Obese children-adolescents  and their parents Μελέτη iFamily Study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ECPCP should support CPS.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Pediatric Practice in Cyprus 2014</dc:title>
  <dc:creator>CHARIS</dc:creator>
  <cp:lastModifiedBy>GH</cp:lastModifiedBy>
  <cp:revision>26</cp:revision>
  <dcterms:created xsi:type="dcterms:W3CDTF">2015-10-27T09:15:06Z</dcterms:created>
  <dcterms:modified xsi:type="dcterms:W3CDTF">2015-11-10T18:37:40Z</dcterms:modified>
</cp:coreProperties>
</file>