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63" r:id="rId4"/>
    <p:sldId id="261" r:id="rId5"/>
    <p:sldId id="257" r:id="rId6"/>
    <p:sldId id="258" r:id="rId7"/>
    <p:sldId id="274" r:id="rId8"/>
    <p:sldId id="280" r:id="rId9"/>
    <p:sldId id="282" r:id="rId10"/>
    <p:sldId id="264" r:id="rId11"/>
    <p:sldId id="265" r:id="rId12"/>
    <p:sldId id="269" r:id="rId13"/>
    <p:sldId id="267" r:id="rId14"/>
    <p:sldId id="268" r:id="rId15"/>
    <p:sldId id="262" r:id="rId16"/>
    <p:sldId id="270" r:id="rId17"/>
    <p:sldId id="271" r:id="rId18"/>
    <p:sldId id="272" r:id="rId19"/>
    <p:sldId id="277" r:id="rId20"/>
    <p:sldId id="273" r:id="rId21"/>
    <p:sldId id="259" r:id="rId22"/>
    <p:sldId id="260" r:id="rId23"/>
    <p:sldId id="275" r:id="rId24"/>
    <p:sldId id="276" r:id="rId25"/>
    <p:sldId id="278" r:id="rId26"/>
  </p:sldIdLst>
  <p:sldSz cx="12192000" cy="6858000"/>
  <p:notesSz cx="6858000" cy="99456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51" autoAdjust="0"/>
    <p:restoredTop sz="94660"/>
  </p:normalViewPr>
  <p:slideViewPr>
    <p:cSldViewPr snapToGrid="0">
      <p:cViewPr varScale="1">
        <p:scale>
          <a:sx n="56" d="100"/>
          <a:sy n="56" d="100"/>
        </p:scale>
        <p:origin x="48" y="7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37790" y="23813"/>
            <a:ext cx="2154210" cy="1006475"/>
          </a:xfrm>
          <a:prstGeom prst="rect">
            <a:avLst/>
          </a:prstGeom>
        </p:spPr>
      </p:pic>
    </p:spTree>
    <p:extLst>
      <p:ext uri="{BB962C8B-B14F-4D97-AF65-F5344CB8AC3E}">
        <p14:creationId xmlns:p14="http://schemas.microsoft.com/office/powerpoint/2010/main" val="2169686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6D80665-0500-42B5-A2FE-76B657250E32}" type="datetimeFigureOut">
              <a:rPr lang="de-DE" smtClean="0"/>
              <a:t>09.04.2015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3137559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6D80665-0500-42B5-A2FE-76B657250E32}" type="datetimeFigureOut">
              <a:rPr lang="de-DE" smtClean="0"/>
              <a:t>09.04.2015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211809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6D80665-0500-42B5-A2FE-76B657250E32}" type="datetimeFigureOut">
              <a:rPr lang="de-DE" smtClean="0"/>
              <a:t>09.04.2015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11382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6D80665-0500-42B5-A2FE-76B657250E32}" type="datetimeFigureOut">
              <a:rPr lang="de-DE" smtClean="0"/>
              <a:t>09.04.2015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17926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6D80665-0500-42B5-A2FE-76B657250E32}" type="datetimeFigureOut">
              <a:rPr lang="de-DE" smtClean="0"/>
              <a:t>09.04.2015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184029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6D80665-0500-42B5-A2FE-76B657250E32}" type="datetimeFigureOut">
              <a:rPr lang="de-DE" smtClean="0"/>
              <a:t>09.04.2015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107798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6D80665-0500-42B5-A2FE-76B657250E32}" type="datetimeFigureOut">
              <a:rPr lang="de-DE" smtClean="0"/>
              <a:t>09.04.2015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222283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6D80665-0500-42B5-A2FE-76B657250E32}" type="datetimeFigureOut">
              <a:rPr lang="de-DE" smtClean="0"/>
              <a:t>09.04.2015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192386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6D80665-0500-42B5-A2FE-76B657250E32}" type="datetimeFigureOut">
              <a:rPr lang="de-DE" smtClean="0"/>
              <a:t>09.04.2015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368595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6D80665-0500-42B5-A2FE-76B657250E32}" type="datetimeFigureOut">
              <a:rPr lang="de-DE" smtClean="0"/>
              <a:t>09.04.2015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82787C8-DD36-4388-A0D5-E6866A154DE3}" type="slidenum">
              <a:rPr lang="de-DE" smtClean="0"/>
              <a:t>‹Nr.›</a:t>
            </a:fld>
            <a:endParaRPr lang="de-DE"/>
          </a:p>
        </p:txBody>
      </p:sp>
    </p:spTree>
    <p:extLst>
      <p:ext uri="{BB962C8B-B14F-4D97-AF65-F5344CB8AC3E}">
        <p14:creationId xmlns:p14="http://schemas.microsoft.com/office/powerpoint/2010/main" val="348937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80665-0500-42B5-A2FE-76B657250E32}" type="datetimeFigureOut">
              <a:rPr lang="de-DE" smtClean="0"/>
              <a:t>09.04.2015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787C8-DD36-4388-A0D5-E6866A154DE3}" type="slidenum">
              <a:rPr lang="de-DE" smtClean="0"/>
              <a:t>‹Nr.›</a:t>
            </a:fld>
            <a:endParaRPr lang="de-DE"/>
          </a:p>
        </p:txBody>
      </p:sp>
    </p:spTree>
    <p:extLst>
      <p:ext uri="{BB962C8B-B14F-4D97-AF65-F5344CB8AC3E}">
        <p14:creationId xmlns:p14="http://schemas.microsoft.com/office/powerpoint/2010/main" val="822182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990915" y="3804356"/>
            <a:ext cx="8999751" cy="1729052"/>
          </a:xfrm>
        </p:spPr>
        <p:txBody>
          <a:bodyPr>
            <a:normAutofit fontScale="90000"/>
          </a:bodyPr>
          <a:lstStyle/>
          <a:p>
            <a:r>
              <a:rPr lang="de-DE" dirty="0" err="1" smtClean="0"/>
              <a:t>who</a:t>
            </a:r>
            <a:r>
              <a:rPr lang="de-DE" dirty="0" smtClean="0"/>
              <a:t> </a:t>
            </a:r>
            <a:r>
              <a:rPr lang="de-DE" dirty="0" err="1" smtClean="0"/>
              <a:t>we</a:t>
            </a:r>
            <a:r>
              <a:rPr lang="de-DE" dirty="0" smtClean="0"/>
              <a:t> </a:t>
            </a:r>
            <a:r>
              <a:rPr lang="de-DE" dirty="0" err="1" smtClean="0"/>
              <a:t>are</a:t>
            </a:r>
            <a:r>
              <a:rPr lang="de-DE" dirty="0" smtClean="0"/>
              <a:t>? </a:t>
            </a:r>
            <a:br>
              <a:rPr lang="de-DE" dirty="0" smtClean="0"/>
            </a:br>
            <a:r>
              <a:rPr lang="de-DE" dirty="0" err="1"/>
              <a:t>how</a:t>
            </a:r>
            <a:r>
              <a:rPr lang="de-DE" dirty="0"/>
              <a:t> </a:t>
            </a:r>
            <a:r>
              <a:rPr lang="de-DE" dirty="0" smtClean="0"/>
              <a:t>do </a:t>
            </a:r>
            <a:r>
              <a:rPr lang="de-DE" dirty="0" err="1" smtClean="0"/>
              <a:t>we</a:t>
            </a:r>
            <a:r>
              <a:rPr lang="de-DE" dirty="0" smtClean="0"/>
              <a:t> </a:t>
            </a:r>
            <a:r>
              <a:rPr lang="de-DE" dirty="0" err="1" smtClean="0"/>
              <a:t>work</a:t>
            </a:r>
            <a:r>
              <a:rPr lang="de-DE" dirty="0" smtClean="0"/>
              <a:t>?</a:t>
            </a:r>
            <a:r>
              <a:rPr lang="de-DE" dirty="0"/>
              <a:t/>
            </a:r>
            <a:br>
              <a:rPr lang="de-DE" dirty="0"/>
            </a:br>
            <a:r>
              <a:rPr lang="de-DE" dirty="0" err="1"/>
              <a:t>what</a:t>
            </a:r>
            <a:r>
              <a:rPr lang="de-DE" dirty="0"/>
              <a:t> </a:t>
            </a:r>
            <a:r>
              <a:rPr lang="de-DE" dirty="0" err="1" smtClean="0"/>
              <a:t>we</a:t>
            </a:r>
            <a:r>
              <a:rPr lang="de-DE" dirty="0" smtClean="0"/>
              <a:t> </a:t>
            </a:r>
            <a:r>
              <a:rPr lang="de-DE" dirty="0" smtClean="0"/>
              <a:t>do? </a:t>
            </a:r>
            <a:r>
              <a:rPr lang="de-DE" dirty="0" smtClean="0"/>
              <a:t/>
            </a:r>
            <a:br>
              <a:rPr lang="de-DE" dirty="0" smtClean="0"/>
            </a:br>
            <a:r>
              <a:rPr lang="de-DE" dirty="0" err="1" smtClean="0"/>
              <a:t>what</a:t>
            </a:r>
            <a:r>
              <a:rPr lang="de-DE" dirty="0" smtClean="0"/>
              <a:t> </a:t>
            </a:r>
            <a:r>
              <a:rPr lang="de-DE" dirty="0" smtClean="0"/>
              <a:t>do </a:t>
            </a:r>
            <a:r>
              <a:rPr lang="de-DE" dirty="0" err="1" smtClean="0"/>
              <a:t>we</a:t>
            </a:r>
            <a:r>
              <a:rPr lang="de-DE" dirty="0" smtClean="0"/>
              <a:t> </a:t>
            </a:r>
            <a:r>
              <a:rPr lang="de-DE" dirty="0" err="1" smtClean="0"/>
              <a:t>want</a:t>
            </a:r>
            <a:r>
              <a:rPr lang="de-DE" dirty="0" smtClean="0"/>
              <a:t>?</a:t>
            </a:r>
            <a:br>
              <a:rPr lang="de-DE" dirty="0" smtClean="0"/>
            </a:br>
            <a:r>
              <a:rPr lang="de-DE" dirty="0" err="1" smtClean="0"/>
              <a:t>how</a:t>
            </a:r>
            <a:r>
              <a:rPr lang="de-DE" dirty="0" smtClean="0"/>
              <a:t> do </a:t>
            </a:r>
            <a:r>
              <a:rPr lang="de-DE" dirty="0" err="1" smtClean="0"/>
              <a:t>we</a:t>
            </a:r>
            <a:r>
              <a:rPr lang="de-DE" dirty="0" smtClean="0"/>
              <a:t> </a:t>
            </a:r>
            <a:r>
              <a:rPr lang="de-DE" dirty="0" err="1" smtClean="0"/>
              <a:t>see</a:t>
            </a:r>
            <a:r>
              <a:rPr lang="de-DE" dirty="0" smtClean="0"/>
              <a:t> </a:t>
            </a:r>
            <a:r>
              <a:rPr lang="de-DE" dirty="0" err="1" smtClean="0"/>
              <a:t>our</a:t>
            </a:r>
            <a:r>
              <a:rPr lang="de-DE" dirty="0" smtClean="0"/>
              <a:t> </a:t>
            </a:r>
            <a:r>
              <a:rPr lang="de-DE" dirty="0" err="1" smtClean="0"/>
              <a:t>future</a:t>
            </a:r>
            <a:r>
              <a:rPr lang="de-DE" dirty="0" smtClean="0"/>
              <a:t>?</a:t>
            </a:r>
            <a:br>
              <a:rPr lang="de-DE" dirty="0" smtClean="0"/>
            </a:br>
            <a:r>
              <a:rPr lang="de-DE" i="1" dirty="0"/>
              <a:t/>
            </a:r>
            <a:br>
              <a:rPr lang="de-DE" i="1" dirty="0"/>
            </a:br>
            <a:r>
              <a:rPr lang="de-DE" dirty="0" smtClean="0"/>
              <a:t/>
            </a:r>
            <a:br>
              <a:rPr lang="de-DE" dirty="0" smtClean="0"/>
            </a:br>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916" y="385057"/>
            <a:ext cx="5675469" cy="2651653"/>
          </a:xfrm>
          <a:prstGeom prst="rect">
            <a:avLst/>
          </a:prstGeom>
        </p:spPr>
      </p:pic>
      <p:pic>
        <p:nvPicPr>
          <p:cNvPr id="1026" name="Picture 2" descr="Bildergebnis für steering whe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2662" y="2526197"/>
            <a:ext cx="2556317" cy="2556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445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6245" y="1279525"/>
            <a:ext cx="10515600" cy="1325563"/>
          </a:xfrm>
        </p:spPr>
        <p:txBody>
          <a:bodyPr>
            <a:normAutofit fontScale="90000"/>
          </a:bodyPr>
          <a:lstStyle/>
          <a:p>
            <a:r>
              <a:rPr lang="en-GB" b="1" dirty="0"/>
              <a:t>Some </a:t>
            </a:r>
            <a:r>
              <a:rPr lang="en-GB" b="1" dirty="0" smtClean="0"/>
              <a:t>questions </a:t>
            </a:r>
            <a:r>
              <a:rPr lang="en-GB" b="1" dirty="0"/>
              <a:t>to </a:t>
            </a:r>
            <a:r>
              <a:rPr lang="en-GB" b="1" dirty="0" smtClean="0"/>
              <a:t>the primary </a:t>
            </a:r>
            <a:r>
              <a:rPr lang="en-GB" b="1" dirty="0"/>
              <a:t>care / community </a:t>
            </a:r>
            <a:r>
              <a:rPr lang="en-GB" b="1" dirty="0" smtClean="0"/>
              <a:t>paediatricians from </a:t>
            </a:r>
            <a:r>
              <a:rPr lang="en-GB" b="1" dirty="0"/>
              <a:t>Simon </a:t>
            </a:r>
            <a:r>
              <a:rPr lang="en-GB" b="1" dirty="0" err="1"/>
              <a:t>Lenton</a:t>
            </a:r>
            <a:r>
              <a:rPr lang="en-GB" b="1" dirty="0"/>
              <a:t> UK NHS / EPA Council </a:t>
            </a:r>
            <a:r>
              <a:rPr lang="en-GB" b="1" dirty="0" smtClean="0"/>
              <a:t>member to </a:t>
            </a:r>
            <a:r>
              <a:rPr lang="en-GB" b="1" dirty="0"/>
              <a:t>Gottfried Huss ECPCP</a:t>
            </a:r>
            <a:endParaRPr lang="de-DE" dirty="0"/>
          </a:p>
        </p:txBody>
      </p:sp>
      <p:sp>
        <p:nvSpPr>
          <p:cNvPr id="3" name="Inhaltsplatzhalter 2"/>
          <p:cNvSpPr>
            <a:spLocks noGrp="1"/>
          </p:cNvSpPr>
          <p:nvPr>
            <p:ph idx="1"/>
          </p:nvPr>
        </p:nvSpPr>
        <p:spPr>
          <a:xfrm>
            <a:off x="781755" y="3112559"/>
            <a:ext cx="10515600" cy="4351338"/>
          </a:xfrm>
        </p:spPr>
        <p:txBody>
          <a:bodyPr/>
          <a:lstStyle/>
          <a:p>
            <a:endParaRPr lang="es-ES" dirty="0"/>
          </a:p>
          <a:p>
            <a:r>
              <a:rPr lang="en-GB" dirty="0"/>
              <a:t> </a:t>
            </a:r>
            <a:r>
              <a:rPr lang="en-GB" b="1" dirty="0" smtClean="0"/>
              <a:t>How </a:t>
            </a:r>
            <a:r>
              <a:rPr lang="en-GB" b="1" dirty="0"/>
              <a:t>do primary care paediatricians envisage community-based healthcare provision for children and families for the next generation? What will be the contribution of primary care / community paediatricians?</a:t>
            </a:r>
            <a:r>
              <a:rPr lang="en-GB" dirty="0"/>
              <a:t>  PCPs work as guides, advocates and networkers for the family and the child in complex </a:t>
            </a:r>
            <a:r>
              <a:rPr lang="en-GB" dirty="0" smtClean="0"/>
              <a:t>health. PCPs should have the steering wheel in the drivers seat of the primary care team.  </a:t>
            </a:r>
            <a:endParaRPr lang="de-DE" dirty="0"/>
          </a:p>
        </p:txBody>
      </p:sp>
    </p:spTree>
    <p:extLst>
      <p:ext uri="{BB962C8B-B14F-4D97-AF65-F5344CB8AC3E}">
        <p14:creationId xmlns:p14="http://schemas.microsoft.com/office/powerpoint/2010/main" val="3342866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b="1" dirty="0"/>
              <a:t>Some questions </a:t>
            </a:r>
            <a:r>
              <a:rPr lang="en-GB" b="1" dirty="0" smtClean="0"/>
              <a:t>…(2)</a:t>
            </a:r>
            <a:r>
              <a:rPr lang="es-ES" dirty="0"/>
              <a:t/>
            </a:r>
            <a:br>
              <a:rPr lang="es-ES" dirty="0"/>
            </a:br>
            <a:endParaRPr lang="de-DE" dirty="0"/>
          </a:p>
        </p:txBody>
      </p:sp>
      <p:sp>
        <p:nvSpPr>
          <p:cNvPr id="3" name="Inhaltsplatzhalter 2"/>
          <p:cNvSpPr>
            <a:spLocks noGrp="1"/>
          </p:cNvSpPr>
          <p:nvPr>
            <p:ph idx="1"/>
          </p:nvPr>
        </p:nvSpPr>
        <p:spPr/>
        <p:txBody>
          <a:bodyPr/>
          <a:lstStyle/>
          <a:p>
            <a:pPr lvl="0"/>
            <a:r>
              <a:rPr lang="en-GB" b="1" dirty="0"/>
              <a:t>What age group of children and young people will primary care paediatricians provide health services for? </a:t>
            </a:r>
            <a:r>
              <a:rPr lang="en-GB" dirty="0"/>
              <a:t>From birth to the 18</a:t>
            </a:r>
            <a:r>
              <a:rPr lang="en-GB" baseline="30000" dirty="0"/>
              <a:t>th</a:t>
            </a:r>
            <a:r>
              <a:rPr lang="en-GB" dirty="0"/>
              <a:t> birthday in many countries, some disabled chronically ill for a longer period.  </a:t>
            </a:r>
            <a:endParaRPr lang="es-ES" dirty="0"/>
          </a:p>
          <a:p>
            <a:r>
              <a:rPr lang="en-GB" b="1" dirty="0"/>
              <a:t>Will primary care paediatricians provide 24/7/365 urgent and emergency care?</a:t>
            </a:r>
            <a:r>
              <a:rPr lang="en-GB" dirty="0"/>
              <a:t> PCPs care for 24/7/365 in 95% of cases and areas (variation from country to country), supplemented by GPs for older children and some very emergent cases , during the workday access to the PCP is much easier, home visits children become a rare event. How is the reality in the countries? Area for research! </a:t>
            </a:r>
            <a:endParaRPr lang="de-DE" dirty="0"/>
          </a:p>
        </p:txBody>
      </p:sp>
    </p:spTree>
    <p:extLst>
      <p:ext uri="{BB962C8B-B14F-4D97-AF65-F5344CB8AC3E}">
        <p14:creationId xmlns:p14="http://schemas.microsoft.com/office/powerpoint/2010/main" val="18458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b="1" dirty="0"/>
              <a:t>Some questions </a:t>
            </a:r>
            <a:r>
              <a:rPr lang="en-GB" b="1" dirty="0" smtClean="0"/>
              <a:t>…(3)</a:t>
            </a:r>
            <a:r>
              <a:rPr lang="es-ES" dirty="0"/>
              <a:t/>
            </a:r>
            <a:br>
              <a:rPr lang="es-ES" dirty="0"/>
            </a:br>
            <a:endParaRPr lang="de-DE" dirty="0"/>
          </a:p>
        </p:txBody>
      </p:sp>
      <p:sp>
        <p:nvSpPr>
          <p:cNvPr id="3" name="Inhaltsplatzhalter 2"/>
          <p:cNvSpPr>
            <a:spLocks noGrp="1"/>
          </p:cNvSpPr>
          <p:nvPr>
            <p:ph idx="1"/>
          </p:nvPr>
        </p:nvSpPr>
        <p:spPr/>
        <p:txBody>
          <a:bodyPr/>
          <a:lstStyle/>
          <a:p>
            <a:pPr lvl="0"/>
            <a:r>
              <a:rPr lang="en-GB" b="1" dirty="0"/>
              <a:t>Do primary care paediatricians have a role in providing care to children in hospital settings?</a:t>
            </a:r>
            <a:r>
              <a:rPr lang="en-GB" dirty="0"/>
              <a:t> In Germany 80% of areas offer emergency outpatient care in evenings and weekends. PCP go into the in hospitals for that service. They hand over to residents in the nights.</a:t>
            </a:r>
            <a:endParaRPr lang="es-ES" dirty="0"/>
          </a:p>
          <a:p>
            <a:pPr lvl="0"/>
            <a:r>
              <a:rPr lang="en-GB" b="1" dirty="0"/>
              <a:t>Will primary care paediatricians provide comprehensive care for children with long-term conditions? (Comprehensive care includes educational, social, psychological and family aspects of care)</a:t>
            </a:r>
            <a:r>
              <a:rPr lang="en-GB" dirty="0"/>
              <a:t> PCPs provide comprehensive care for children with acute and long-term conditions, some are cared for by social paediatric centres.  </a:t>
            </a:r>
            <a:endParaRPr lang="es-ES" dirty="0"/>
          </a:p>
          <a:p>
            <a:endParaRPr lang="de-DE" dirty="0"/>
          </a:p>
        </p:txBody>
      </p:sp>
    </p:spTree>
    <p:extLst>
      <p:ext uri="{BB962C8B-B14F-4D97-AF65-F5344CB8AC3E}">
        <p14:creationId xmlns:p14="http://schemas.microsoft.com/office/powerpoint/2010/main" val="2123658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b="1" dirty="0"/>
              <a:t>Some questions </a:t>
            </a:r>
            <a:r>
              <a:rPr lang="en-GB" b="1" dirty="0" smtClean="0"/>
              <a:t>… (4)</a:t>
            </a:r>
            <a:r>
              <a:rPr lang="es-ES" dirty="0"/>
              <a:t/>
            </a:r>
            <a:br>
              <a:rPr lang="es-ES" dirty="0"/>
            </a:br>
            <a:endParaRPr lang="de-DE" dirty="0"/>
          </a:p>
        </p:txBody>
      </p:sp>
      <p:sp>
        <p:nvSpPr>
          <p:cNvPr id="3" name="Inhaltsplatzhalter 2"/>
          <p:cNvSpPr>
            <a:spLocks noGrp="1"/>
          </p:cNvSpPr>
          <p:nvPr>
            <p:ph idx="1"/>
          </p:nvPr>
        </p:nvSpPr>
        <p:spPr/>
        <p:txBody>
          <a:bodyPr>
            <a:normAutofit lnSpcReduction="10000"/>
          </a:bodyPr>
          <a:lstStyle/>
          <a:p>
            <a:pPr lvl="0"/>
            <a:r>
              <a:rPr lang="en-GB" b="1" dirty="0"/>
              <a:t>Which groups of conditions would be considered outside the competence of a primary care paediatrician?</a:t>
            </a:r>
            <a:r>
              <a:rPr lang="en-GB" dirty="0"/>
              <a:t> Inside: They care for asthma, neurodevelopmental and speech delay, family problems, networking with social service and therapists  Outside: epilepsy, neuro-paediatrics, ADHD, endocrinology, youth community services, school medicine, paediatric GYOB </a:t>
            </a:r>
            <a:endParaRPr lang="es-ES" dirty="0"/>
          </a:p>
          <a:p>
            <a:pPr lvl="0"/>
            <a:r>
              <a:rPr lang="en-GB" b="1" dirty="0"/>
              <a:t>Will primary care paediatricians be the first point of contact for children and families with all concerns and where there are concerns about mental health?</a:t>
            </a:r>
            <a:r>
              <a:rPr lang="en-GB" dirty="0"/>
              <a:t> PCP are the first contact for all undifferentiated concerns.  There is an unmet need for more social workers and psychological help in the community to take the evident overload from PCP and its team.</a:t>
            </a:r>
            <a:endParaRPr lang="es-ES" dirty="0"/>
          </a:p>
          <a:p>
            <a:endParaRPr lang="de-DE" dirty="0"/>
          </a:p>
        </p:txBody>
      </p:sp>
    </p:spTree>
    <p:extLst>
      <p:ext uri="{BB962C8B-B14F-4D97-AF65-F5344CB8AC3E}">
        <p14:creationId xmlns:p14="http://schemas.microsoft.com/office/powerpoint/2010/main" val="3350178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b="1" dirty="0"/>
              <a:t>Some questions </a:t>
            </a:r>
            <a:r>
              <a:rPr lang="en-GB" b="1" dirty="0" smtClean="0"/>
              <a:t>… (5)</a:t>
            </a:r>
            <a:r>
              <a:rPr lang="es-ES" dirty="0"/>
              <a:t/>
            </a:r>
            <a:br>
              <a:rPr lang="es-ES" dirty="0"/>
            </a:br>
            <a:endParaRPr lang="de-DE" dirty="0"/>
          </a:p>
        </p:txBody>
      </p:sp>
      <p:sp>
        <p:nvSpPr>
          <p:cNvPr id="3" name="Inhaltsplatzhalter 2"/>
          <p:cNvSpPr>
            <a:spLocks noGrp="1"/>
          </p:cNvSpPr>
          <p:nvPr>
            <p:ph idx="1"/>
          </p:nvPr>
        </p:nvSpPr>
        <p:spPr/>
        <p:txBody>
          <a:bodyPr>
            <a:normAutofit lnSpcReduction="10000"/>
          </a:bodyPr>
          <a:lstStyle/>
          <a:p>
            <a:pPr lvl="0"/>
            <a:r>
              <a:rPr lang="en-GB" b="1" dirty="0"/>
              <a:t>Which groups of conditions would be considered outside the competence of a primary care paediatrician?</a:t>
            </a:r>
            <a:r>
              <a:rPr lang="en-GB" dirty="0"/>
              <a:t> Inside: They care for asthma, neurodevelopmental and speech delay, family problems, networking with social service and therapists  Outside: epilepsy, neuro-paediatrics, ADHD, endocrinology, youth community services, school medicine, paediatric GYOB </a:t>
            </a:r>
            <a:endParaRPr lang="es-ES" dirty="0"/>
          </a:p>
          <a:p>
            <a:pPr lvl="0"/>
            <a:r>
              <a:rPr lang="en-GB" b="1" dirty="0"/>
              <a:t>Will primary care paediatricians be the first point of contact for children and families with all concerns and where there are concerns about mental health?</a:t>
            </a:r>
            <a:r>
              <a:rPr lang="en-GB" dirty="0"/>
              <a:t> PCP are the first contact for all undifferentiated concerns.  There is an unmet need for more social workers and psychological help in the community to take the evident overload from PCP and its team.</a:t>
            </a:r>
            <a:endParaRPr lang="es-ES" dirty="0"/>
          </a:p>
          <a:p>
            <a:endParaRPr lang="de-DE" dirty="0"/>
          </a:p>
        </p:txBody>
      </p:sp>
    </p:spTree>
    <p:extLst>
      <p:ext uri="{BB962C8B-B14F-4D97-AF65-F5344CB8AC3E}">
        <p14:creationId xmlns:p14="http://schemas.microsoft.com/office/powerpoint/2010/main" val="379357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b="1" dirty="0"/>
              <a:t>Some questions </a:t>
            </a:r>
            <a:r>
              <a:rPr lang="en-GB" b="1" dirty="0" smtClean="0"/>
              <a:t>… (6)</a:t>
            </a:r>
            <a:r>
              <a:rPr lang="es-ES" dirty="0"/>
              <a:t/>
            </a:r>
            <a:br>
              <a:rPr lang="es-ES" dirty="0"/>
            </a:br>
            <a:endParaRPr lang="de-DE" dirty="0"/>
          </a:p>
        </p:txBody>
      </p:sp>
      <p:sp>
        <p:nvSpPr>
          <p:cNvPr id="3" name="Inhaltsplatzhalter 2"/>
          <p:cNvSpPr>
            <a:spLocks noGrp="1"/>
          </p:cNvSpPr>
          <p:nvPr>
            <p:ph idx="1"/>
          </p:nvPr>
        </p:nvSpPr>
        <p:spPr/>
        <p:txBody>
          <a:bodyPr/>
          <a:lstStyle/>
          <a:p>
            <a:pPr lvl="0"/>
            <a:r>
              <a:rPr lang="en-GB" b="1" dirty="0"/>
              <a:t>Will primary care paediatricians provide public health advice and expertise on a population basis?</a:t>
            </a:r>
            <a:r>
              <a:rPr lang="en-GB" dirty="0"/>
              <a:t> No they do not they are not trained to do so but they provide health education. </a:t>
            </a:r>
            <a:endParaRPr lang="es-ES" dirty="0"/>
          </a:p>
          <a:p>
            <a:pPr lvl="0"/>
            <a:r>
              <a:rPr lang="en-GB" b="1" dirty="0"/>
              <a:t>Should primary care paediatricians be responsible for population-based immunisation programmes?</a:t>
            </a:r>
            <a:r>
              <a:rPr lang="en-GB" dirty="0"/>
              <a:t> They are! There is nobody else in Germany and in many other countries doing vaccinations. Problems arise from lacking coverage. We have again measles outbreaks. I am convinced that this is not only doctors business it can be performed by nurses combined with public registry see the Nordic and developing countries. </a:t>
            </a:r>
            <a:endParaRPr lang="es-ES" dirty="0"/>
          </a:p>
          <a:p>
            <a:endParaRPr lang="de-DE" dirty="0"/>
          </a:p>
        </p:txBody>
      </p:sp>
    </p:spTree>
    <p:extLst>
      <p:ext uri="{BB962C8B-B14F-4D97-AF65-F5344CB8AC3E}">
        <p14:creationId xmlns:p14="http://schemas.microsoft.com/office/powerpoint/2010/main" val="1839919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b="1" dirty="0"/>
              <a:t>Some questions </a:t>
            </a:r>
            <a:r>
              <a:rPr lang="en-GB" b="1" dirty="0" smtClean="0"/>
              <a:t>… (7)</a:t>
            </a:r>
            <a:r>
              <a:rPr lang="es-ES" dirty="0"/>
              <a:t/>
            </a:r>
            <a:br>
              <a:rPr lang="es-ES" dirty="0"/>
            </a:br>
            <a:endParaRPr lang="de-DE" dirty="0"/>
          </a:p>
        </p:txBody>
      </p:sp>
      <p:sp>
        <p:nvSpPr>
          <p:cNvPr id="3" name="Inhaltsplatzhalter 2"/>
          <p:cNvSpPr>
            <a:spLocks noGrp="1"/>
          </p:cNvSpPr>
          <p:nvPr>
            <p:ph idx="1"/>
          </p:nvPr>
        </p:nvSpPr>
        <p:spPr/>
        <p:txBody>
          <a:bodyPr>
            <a:normAutofit lnSpcReduction="10000"/>
          </a:bodyPr>
          <a:lstStyle/>
          <a:p>
            <a:pPr lvl="0"/>
            <a:r>
              <a:rPr lang="en-GB" b="1" dirty="0"/>
              <a:t>Should primary care paediatricians be responsible for population-based screening programmes?</a:t>
            </a:r>
            <a:r>
              <a:rPr lang="en-GB" dirty="0"/>
              <a:t> Metabolic screening and </a:t>
            </a:r>
            <a:r>
              <a:rPr lang="en-GB" dirty="0" err="1"/>
              <a:t>oto</a:t>
            </a:r>
            <a:r>
              <a:rPr lang="en-GB" dirty="0"/>
              <a:t>- </a:t>
            </a:r>
            <a:r>
              <a:rPr lang="en-GB" dirty="0" err="1"/>
              <a:t>acustic</a:t>
            </a:r>
            <a:r>
              <a:rPr lang="en-GB" dirty="0"/>
              <a:t> emissions are performed in hospitals, PCP control that his has been done,  developmental screening and further vision and hearing screening and hip screening are done by PCP.  I see no reason to change, but the screenings need more standardisation   </a:t>
            </a:r>
            <a:endParaRPr lang="es-ES" dirty="0"/>
          </a:p>
          <a:p>
            <a:pPr lvl="0"/>
            <a:r>
              <a:rPr lang="en-GB" b="1" dirty="0"/>
              <a:t>Is there a role for primary care paediatricians in antenatal and </a:t>
            </a:r>
            <a:r>
              <a:rPr lang="en-GB" b="1" dirty="0" err="1"/>
              <a:t>newborn</a:t>
            </a:r>
            <a:r>
              <a:rPr lang="en-GB" b="1" dirty="0"/>
              <a:t> care?  </a:t>
            </a:r>
            <a:r>
              <a:rPr lang="en-GB" dirty="0"/>
              <a:t>Antenatal care not very much, sometimes advice, new-born care certainly after hospital delivery,  the first well baby visit is 3- 10 days of age (breastfeeding, bonding, jaundice, hip screening) </a:t>
            </a:r>
            <a:endParaRPr lang="es-ES" dirty="0"/>
          </a:p>
        </p:txBody>
      </p:sp>
    </p:spTree>
    <p:extLst>
      <p:ext uri="{BB962C8B-B14F-4D97-AF65-F5344CB8AC3E}">
        <p14:creationId xmlns:p14="http://schemas.microsoft.com/office/powerpoint/2010/main" val="151140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t>Some questions </a:t>
            </a:r>
            <a:r>
              <a:rPr lang="en-GB" b="1" dirty="0" smtClean="0"/>
              <a:t>…(8)</a:t>
            </a:r>
            <a:endParaRPr lang="de-DE" dirty="0"/>
          </a:p>
        </p:txBody>
      </p:sp>
      <p:sp>
        <p:nvSpPr>
          <p:cNvPr id="3" name="Inhaltsplatzhalter 2"/>
          <p:cNvSpPr>
            <a:spLocks noGrp="1"/>
          </p:cNvSpPr>
          <p:nvPr>
            <p:ph idx="1"/>
          </p:nvPr>
        </p:nvSpPr>
        <p:spPr/>
        <p:txBody>
          <a:bodyPr/>
          <a:lstStyle/>
          <a:p>
            <a:pPr lvl="0"/>
            <a:r>
              <a:rPr lang="en-GB" b="1" dirty="0"/>
              <a:t>What is the role for primary care paediatricians in the management of child abuse and safeguarding children? </a:t>
            </a:r>
            <a:r>
              <a:rPr lang="en-GB" dirty="0"/>
              <a:t> Observation, early detection, transferal, coordination of services. This is always an area  for discussion and improvement.</a:t>
            </a:r>
            <a:endParaRPr lang="es-ES" dirty="0"/>
          </a:p>
          <a:p>
            <a:pPr lvl="0"/>
            <a:r>
              <a:rPr lang="en-GB" b="1" dirty="0"/>
              <a:t>How will care be provided in rural locations where there are not enough children to support a full paediatric "team".</a:t>
            </a:r>
            <a:r>
              <a:rPr lang="en-GB" dirty="0"/>
              <a:t> In 10% of rural areas services are provided by GPs. Our ambition is to provide 100% coverage – depends on our workforce.</a:t>
            </a:r>
            <a:endParaRPr lang="es-ES" dirty="0"/>
          </a:p>
          <a:p>
            <a:endParaRPr lang="de-DE" dirty="0"/>
          </a:p>
        </p:txBody>
      </p:sp>
    </p:spTree>
    <p:extLst>
      <p:ext uri="{BB962C8B-B14F-4D97-AF65-F5344CB8AC3E}">
        <p14:creationId xmlns:p14="http://schemas.microsoft.com/office/powerpoint/2010/main" val="701437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500062"/>
            <a:ext cx="10515600" cy="1325563"/>
          </a:xfrm>
        </p:spPr>
        <p:txBody>
          <a:bodyPr>
            <a:normAutofit/>
          </a:bodyPr>
          <a:lstStyle/>
          <a:p>
            <a:r>
              <a:rPr lang="en-GB" b="1" dirty="0"/>
              <a:t>Some questions </a:t>
            </a:r>
            <a:r>
              <a:rPr lang="en-GB" b="1" dirty="0" smtClean="0"/>
              <a:t>… (8)</a:t>
            </a:r>
            <a:r>
              <a:rPr lang="es-ES" dirty="0"/>
              <a:t/>
            </a:r>
            <a:br>
              <a:rPr lang="es-ES" dirty="0"/>
            </a:br>
            <a:endParaRPr lang="de-DE" dirty="0"/>
          </a:p>
        </p:txBody>
      </p:sp>
      <p:sp>
        <p:nvSpPr>
          <p:cNvPr id="3" name="Inhaltsplatzhalter 2"/>
          <p:cNvSpPr>
            <a:spLocks noGrp="1"/>
          </p:cNvSpPr>
          <p:nvPr>
            <p:ph idx="1"/>
          </p:nvPr>
        </p:nvSpPr>
        <p:spPr/>
        <p:txBody>
          <a:bodyPr/>
          <a:lstStyle/>
          <a:p>
            <a:pPr lvl="0"/>
            <a:r>
              <a:rPr lang="en-GB" b="1" dirty="0"/>
              <a:t>Should primary care paediatricians be doing joint clinics with specialist paediatricians? </a:t>
            </a:r>
            <a:r>
              <a:rPr lang="en-GB" dirty="0"/>
              <a:t>Yes, they work together with a </a:t>
            </a:r>
            <a:r>
              <a:rPr lang="en-GB" dirty="0" err="1"/>
              <a:t>paed</a:t>
            </a:r>
            <a:r>
              <a:rPr lang="en-GB" dirty="0"/>
              <a:t>. pulmonologist, </a:t>
            </a:r>
            <a:r>
              <a:rPr lang="en-GB" dirty="0" err="1"/>
              <a:t>paed</a:t>
            </a:r>
            <a:r>
              <a:rPr lang="en-GB" dirty="0"/>
              <a:t>. cardiologists and </a:t>
            </a:r>
            <a:r>
              <a:rPr lang="en-GB" dirty="0" err="1"/>
              <a:t>paed</a:t>
            </a:r>
            <a:r>
              <a:rPr lang="en-GB" dirty="0"/>
              <a:t>. Rheumatologists( diversity in countries</a:t>
            </a:r>
            <a:r>
              <a:rPr lang="en-GB" dirty="0" smtClean="0"/>
              <a:t>).</a:t>
            </a:r>
            <a:r>
              <a:rPr lang="en-GB" dirty="0"/>
              <a:t> </a:t>
            </a:r>
            <a:endParaRPr lang="en-GB" dirty="0" smtClean="0"/>
          </a:p>
          <a:p>
            <a:pPr marL="0" indent="0">
              <a:buNone/>
            </a:pPr>
            <a:endParaRPr lang="en-GB" dirty="0" smtClean="0"/>
          </a:p>
          <a:p>
            <a:pPr marL="0" indent="0">
              <a:buNone/>
            </a:pPr>
            <a:r>
              <a:rPr lang="en-GB" i="1" dirty="0" smtClean="0"/>
              <a:t>I </a:t>
            </a:r>
            <a:r>
              <a:rPr lang="en-GB" i="1" dirty="0"/>
              <a:t>could not respond to every question with exact information from every ECPCP countries. Some data refer to Germany only. It would be desirable to have this data from other countries available. This is an area for future ECPCP health systems research.    </a:t>
            </a:r>
            <a:endParaRPr lang="es-ES" i="1" dirty="0"/>
          </a:p>
          <a:p>
            <a:endParaRPr lang="de-DE" dirty="0"/>
          </a:p>
        </p:txBody>
      </p:sp>
    </p:spTree>
    <p:extLst>
      <p:ext uri="{BB962C8B-B14F-4D97-AF65-F5344CB8AC3E}">
        <p14:creationId xmlns:p14="http://schemas.microsoft.com/office/powerpoint/2010/main" val="1437447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4023" y="0"/>
            <a:ext cx="10515600" cy="1325563"/>
          </a:xfrm>
        </p:spPr>
        <p:txBody>
          <a:bodyPr/>
          <a:lstStyle/>
          <a:p>
            <a:r>
              <a:rPr lang="de-DE" dirty="0" err="1" smtClean="0"/>
              <a:t>We</a:t>
            </a:r>
            <a:r>
              <a:rPr lang="de-DE" dirty="0" smtClean="0"/>
              <a:t> </a:t>
            </a:r>
            <a:r>
              <a:rPr lang="de-DE" dirty="0" err="1" smtClean="0"/>
              <a:t>work</a:t>
            </a:r>
            <a:r>
              <a:rPr lang="de-DE" dirty="0" smtClean="0"/>
              <a:t> in </a:t>
            </a:r>
            <a:r>
              <a:rPr lang="de-DE" dirty="0" err="1" smtClean="0"/>
              <a:t>living</a:t>
            </a:r>
            <a:r>
              <a:rPr lang="de-DE" dirty="0" smtClean="0"/>
              <a:t> adaptive </a:t>
            </a:r>
            <a:r>
              <a:rPr lang="de-DE" dirty="0" err="1" smtClean="0"/>
              <a:t>systems</a:t>
            </a:r>
            <a:r>
              <a:rPr lang="de-DE" dirty="0" smtClean="0"/>
              <a:t> </a:t>
            </a:r>
            <a:endParaRPr lang="de-DE" dirty="0"/>
          </a:p>
        </p:txBody>
      </p:sp>
      <p:pic>
        <p:nvPicPr>
          <p:cNvPr id="3074" name="Picture 2" descr="http://www.medicalhomeaudioconferences.com/MedHome20090528/images/home_image_hal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334" y="1052690"/>
            <a:ext cx="6849533" cy="5448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0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1196623" y="542749"/>
            <a:ext cx="9144000" cy="1655762"/>
          </a:xfrm>
        </p:spPr>
        <p:txBody>
          <a:bodyPr/>
          <a:lstStyle/>
          <a:p>
            <a:endParaRPr lang="de-DE" dirty="0"/>
          </a:p>
        </p:txBody>
      </p:sp>
      <p:pic>
        <p:nvPicPr>
          <p:cNvPr id="1026" name="Picture 2" descr="Bildergebnis für drive left drive 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1270" y="4188941"/>
            <a:ext cx="3517943" cy="1963503"/>
          </a:xfrm>
          <a:prstGeom prst="rect">
            <a:avLst/>
          </a:prstGeom>
          <a:noFill/>
          <a:extLst>
            <a:ext uri="{909E8E84-426E-40DD-AFC4-6F175D3DCCD1}">
              <a14:hiddenFill xmlns:a14="http://schemas.microsoft.com/office/drawing/2010/main">
                <a:solidFill>
                  <a:srgbClr val="FFFFFF"/>
                </a:solidFill>
              </a14:hiddenFill>
            </a:ext>
          </a:extLst>
        </p:spPr>
      </p:pic>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4117" y="4015684"/>
            <a:ext cx="2845685" cy="2136760"/>
          </a:xfrm>
          <a:prstGeom prst="rect">
            <a:avLst/>
          </a:prstGeom>
        </p:spPr>
      </p:pic>
      <p:pic>
        <p:nvPicPr>
          <p:cNvPr id="1028" name="Picture 4" descr="Bildergebnis für drive left drive righ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048896"/>
            <a:ext cx="2870515" cy="2248948"/>
          </a:xfrm>
          <a:prstGeom prst="rect">
            <a:avLst/>
          </a:prstGeom>
          <a:noFill/>
          <a:extLst>
            <a:ext uri="{909E8E84-426E-40DD-AFC4-6F175D3DCCD1}">
              <a14:hiddenFill xmlns:a14="http://schemas.microsoft.com/office/drawing/2010/main">
                <a:solidFill>
                  <a:srgbClr val="FFFFFF"/>
                </a:solidFill>
              </a14:hiddenFill>
            </a:ext>
          </a:extLst>
        </p:spPr>
      </p:pic>
      <p:pic>
        <p:nvPicPr>
          <p:cNvPr id="4" name="Grafik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36773" y="1727640"/>
            <a:ext cx="8463697" cy="1929748"/>
          </a:xfrm>
          <a:prstGeom prst="rect">
            <a:avLst/>
          </a:prstGeom>
        </p:spPr>
      </p:pic>
      <p:sp>
        <p:nvSpPr>
          <p:cNvPr id="5" name="Rechteck 4"/>
          <p:cNvSpPr/>
          <p:nvPr/>
        </p:nvSpPr>
        <p:spPr>
          <a:xfrm>
            <a:off x="3530907" y="2573915"/>
            <a:ext cx="2206052" cy="707886"/>
          </a:xfrm>
          <a:prstGeom prst="rect">
            <a:avLst/>
          </a:prstGeom>
          <a:noFill/>
        </p:spPr>
        <p:txBody>
          <a:bodyPr wrap="none" lIns="91440" tIns="45720" rIns="91440" bIns="45720">
            <a:spAutoFit/>
          </a:bodyPr>
          <a:lstStyle/>
          <a:p>
            <a:pPr algn="ctr"/>
            <a:r>
              <a:rPr lang="de-DE" sz="4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GP in UK </a:t>
            </a:r>
            <a:endParaRPr lang="de-DE"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6" name="Rechteck 5"/>
          <p:cNvSpPr/>
          <p:nvPr/>
        </p:nvSpPr>
        <p:spPr>
          <a:xfrm>
            <a:off x="6624960" y="2924593"/>
            <a:ext cx="3228897" cy="707886"/>
          </a:xfrm>
          <a:prstGeom prst="rect">
            <a:avLst/>
          </a:prstGeom>
          <a:noFill/>
        </p:spPr>
        <p:txBody>
          <a:bodyPr wrap="none" lIns="91440" tIns="45720" rIns="91440" bIns="45720">
            <a:spAutoFit/>
          </a:bodyPr>
          <a:lstStyle/>
          <a:p>
            <a:pPr algn="ctr"/>
            <a:r>
              <a:rPr lang="de-DE" sz="4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PCP in Europe</a:t>
            </a:r>
            <a:endParaRPr lang="de-DE"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7" name="Rechteck 6"/>
          <p:cNvSpPr/>
          <p:nvPr/>
        </p:nvSpPr>
        <p:spPr>
          <a:xfrm>
            <a:off x="4174384" y="6108189"/>
            <a:ext cx="3414781" cy="523220"/>
          </a:xfrm>
          <a:prstGeom prst="rect">
            <a:avLst/>
          </a:prstGeom>
          <a:noFill/>
        </p:spPr>
        <p:txBody>
          <a:bodyPr wrap="none" lIns="91440" tIns="45720" rIns="91440" bIns="45720">
            <a:spAutoFit/>
          </a:bodyPr>
          <a:lstStyle/>
          <a:p>
            <a:pPr algn="ctr"/>
            <a:r>
              <a:rPr lang="de-DE" sz="2800" b="0" cap="none" spc="0" dirty="0" smtClean="0">
                <a:ln w="0"/>
                <a:solidFill>
                  <a:schemeClr val="accent1"/>
                </a:solidFill>
                <a:effectLst>
                  <a:outerShdw blurRad="38100" dist="25400" dir="5400000" algn="ctr" rotWithShape="0">
                    <a:srgbClr val="6E747A">
                      <a:alpha val="43000"/>
                    </a:srgbClr>
                  </a:outerShdw>
                </a:effectLst>
              </a:rPr>
              <a:t>Mixed </a:t>
            </a:r>
            <a:r>
              <a:rPr lang="de-DE" sz="2800" b="0" cap="none" spc="0" dirty="0" err="1" smtClean="0">
                <a:ln w="0"/>
                <a:solidFill>
                  <a:schemeClr val="accent1"/>
                </a:solidFill>
                <a:effectLst>
                  <a:outerShdw blurRad="38100" dist="25400" dir="5400000" algn="ctr" rotWithShape="0">
                    <a:srgbClr val="6E747A">
                      <a:alpha val="43000"/>
                    </a:srgbClr>
                  </a:outerShdw>
                </a:effectLst>
              </a:rPr>
              <a:t>health</a:t>
            </a:r>
            <a:r>
              <a:rPr lang="de-DE" sz="2800" b="0" cap="none" spc="0" dirty="0" smtClean="0">
                <a:ln w="0"/>
                <a:solidFill>
                  <a:schemeClr val="accent1"/>
                </a:solidFill>
                <a:effectLst>
                  <a:outerShdw blurRad="38100" dist="25400" dir="5400000" algn="ctr" rotWithShape="0">
                    <a:srgbClr val="6E747A">
                      <a:alpha val="43000"/>
                    </a:srgbClr>
                  </a:outerShdw>
                </a:effectLst>
              </a:rPr>
              <a:t> </a:t>
            </a:r>
            <a:r>
              <a:rPr lang="de-DE" sz="2800" b="0" cap="none" spc="0" dirty="0" err="1" smtClean="0">
                <a:ln w="0"/>
                <a:solidFill>
                  <a:schemeClr val="accent1"/>
                </a:solidFill>
                <a:effectLst>
                  <a:outerShdw blurRad="38100" dist="25400" dir="5400000" algn="ctr" rotWithShape="0">
                    <a:srgbClr val="6E747A">
                      <a:alpha val="43000"/>
                    </a:srgbClr>
                  </a:outerShdw>
                </a:effectLst>
              </a:rPr>
              <a:t>systems</a:t>
            </a:r>
            <a:r>
              <a:rPr lang="de-DE" sz="2800" b="0" cap="none" spc="0" dirty="0" smtClean="0">
                <a:ln w="0"/>
                <a:solidFill>
                  <a:schemeClr val="accent1"/>
                </a:solidFill>
                <a:effectLst>
                  <a:outerShdw blurRad="38100" dist="25400" dir="5400000" algn="ctr" rotWithShape="0">
                    <a:srgbClr val="6E747A">
                      <a:alpha val="43000"/>
                    </a:srgbClr>
                  </a:outerShdw>
                </a:effectLst>
              </a:rPr>
              <a:t> </a:t>
            </a:r>
            <a:endParaRPr lang="de-DE" sz="2800" b="0" cap="none" spc="0" dirty="0">
              <a:ln w="0"/>
              <a:solidFill>
                <a:schemeClr val="accent1"/>
              </a:solidFill>
              <a:effectLst>
                <a:outerShdw blurRad="38100" dist="25400" dir="5400000" algn="ctr" rotWithShape="0">
                  <a:srgbClr val="6E747A">
                    <a:alpha val="43000"/>
                  </a:srgbClr>
                </a:outerShdw>
              </a:effectLst>
            </a:endParaRPr>
          </a:p>
        </p:txBody>
      </p:sp>
      <p:sp>
        <p:nvSpPr>
          <p:cNvPr id="10" name="Rechteck 9"/>
          <p:cNvSpPr/>
          <p:nvPr/>
        </p:nvSpPr>
        <p:spPr>
          <a:xfrm>
            <a:off x="8301735" y="6090442"/>
            <a:ext cx="1989647" cy="523220"/>
          </a:xfrm>
          <a:prstGeom prst="rect">
            <a:avLst/>
          </a:prstGeom>
          <a:noFill/>
        </p:spPr>
        <p:txBody>
          <a:bodyPr wrap="none" lIns="91440" tIns="45720" rIns="91440" bIns="45720">
            <a:spAutoFit/>
          </a:bodyPr>
          <a:lstStyle/>
          <a:p>
            <a:pPr algn="ctr"/>
            <a:r>
              <a:rPr lang="de-DE" sz="2800" b="0" cap="none" spc="0" dirty="0" smtClean="0">
                <a:ln w="0"/>
                <a:solidFill>
                  <a:schemeClr val="accent1"/>
                </a:solidFill>
                <a:effectLst>
                  <a:outerShdw blurRad="38100" dist="25400" dir="5400000" algn="ctr" rotWithShape="0">
                    <a:srgbClr val="6E747A">
                      <a:alpha val="43000"/>
                    </a:srgbClr>
                  </a:outerShdw>
                </a:effectLst>
              </a:rPr>
              <a:t>The </a:t>
            </a:r>
            <a:r>
              <a:rPr lang="de-DE" sz="2800" b="0" cap="none" spc="0" dirty="0" err="1" smtClean="0">
                <a:ln w="0"/>
                <a:solidFill>
                  <a:schemeClr val="accent1"/>
                </a:solidFill>
                <a:effectLst>
                  <a:outerShdw blurRad="38100" dist="25400" dir="5400000" algn="ctr" rotWithShape="0">
                    <a:srgbClr val="6E747A">
                      <a:alpha val="43000"/>
                    </a:srgbClr>
                  </a:outerShdw>
                </a:effectLst>
              </a:rPr>
              <a:t>solution</a:t>
            </a:r>
            <a:endParaRPr lang="de-DE"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749759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What we want… some of our objectives </a:t>
            </a:r>
            <a:r>
              <a:rPr lang="en-US" b="1" dirty="0" smtClean="0"/>
              <a:t>(1)</a:t>
            </a:r>
            <a:r>
              <a:rPr lang="es-ES" dirty="0"/>
              <a:t/>
            </a:r>
            <a:br>
              <a:rPr lang="es-ES" dirty="0"/>
            </a:br>
            <a:endParaRPr lang="de-DE" dirty="0"/>
          </a:p>
        </p:txBody>
      </p:sp>
      <p:sp>
        <p:nvSpPr>
          <p:cNvPr id="3" name="Inhaltsplatzhalter 2"/>
          <p:cNvSpPr>
            <a:spLocks noGrp="1"/>
          </p:cNvSpPr>
          <p:nvPr>
            <p:ph idx="1"/>
          </p:nvPr>
        </p:nvSpPr>
        <p:spPr/>
        <p:txBody>
          <a:bodyPr/>
          <a:lstStyle/>
          <a:p>
            <a:pPr lvl="0"/>
            <a:r>
              <a:rPr lang="en-US" dirty="0" smtClean="0"/>
              <a:t>That </a:t>
            </a:r>
            <a:r>
              <a:rPr lang="en-US" dirty="0"/>
              <a:t>all aspects of United Nations children’s rights convention are implemented - especially children’s rights to healthcare independent of race and origin, the right for protection from abuse and neglect, the right to receive health promotion and prevention of avoidable diseases through immunization.</a:t>
            </a:r>
            <a:endParaRPr lang="es-ES" dirty="0"/>
          </a:p>
          <a:p>
            <a:pPr lvl="0"/>
            <a:r>
              <a:rPr lang="en-US" dirty="0" smtClean="0"/>
              <a:t>That </a:t>
            </a:r>
            <a:r>
              <a:rPr lang="en-US" dirty="0"/>
              <a:t>other aspects of child rights originating from the United Nations convention such as the right for privacy, informed consent and adequate pain avoidance and reduction are respected in hospitals and ambulatory care. </a:t>
            </a:r>
            <a:endParaRPr lang="es-ES" dirty="0"/>
          </a:p>
          <a:p>
            <a:endParaRPr lang="de-DE" dirty="0"/>
          </a:p>
        </p:txBody>
      </p:sp>
    </p:spTree>
    <p:extLst>
      <p:ext uri="{BB962C8B-B14F-4D97-AF65-F5344CB8AC3E}">
        <p14:creationId xmlns:p14="http://schemas.microsoft.com/office/powerpoint/2010/main" val="36809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What we want… some of our objectives </a:t>
            </a:r>
            <a:r>
              <a:rPr lang="en-US" b="1" dirty="0" smtClean="0"/>
              <a:t>(2)</a:t>
            </a:r>
            <a:r>
              <a:rPr lang="es-ES" dirty="0"/>
              <a:t/>
            </a:r>
            <a:br>
              <a:rPr lang="es-ES" dirty="0"/>
            </a:br>
            <a:endParaRPr lang="de-DE" dirty="0"/>
          </a:p>
        </p:txBody>
      </p:sp>
      <p:sp>
        <p:nvSpPr>
          <p:cNvPr id="3" name="Inhaltsplatzhalter 2"/>
          <p:cNvSpPr>
            <a:spLocks noGrp="1"/>
          </p:cNvSpPr>
          <p:nvPr>
            <p:ph idx="1"/>
          </p:nvPr>
        </p:nvSpPr>
        <p:spPr/>
        <p:txBody>
          <a:bodyPr/>
          <a:lstStyle/>
          <a:p>
            <a:pPr lvl="0"/>
            <a:r>
              <a:rPr lang="en-US" dirty="0" smtClean="0"/>
              <a:t>That </a:t>
            </a:r>
            <a:r>
              <a:rPr lang="en-US" dirty="0"/>
              <a:t>all European states ratify the United Nations children’s rights convention and have an independent children´s rights representative in the parliament.</a:t>
            </a:r>
            <a:endParaRPr lang="es-ES" dirty="0"/>
          </a:p>
          <a:p>
            <a:pPr lvl="0"/>
            <a:r>
              <a:rPr lang="en-US" dirty="0" smtClean="0"/>
              <a:t>That </a:t>
            </a:r>
            <a:r>
              <a:rPr lang="en-US" dirty="0"/>
              <a:t>the paediatricians who work in the community and in primary care in many European countries will be maintained and will not be replaced by providers with less specific training. </a:t>
            </a:r>
            <a:endParaRPr lang="es-ES" dirty="0"/>
          </a:p>
          <a:p>
            <a:pPr lvl="0"/>
            <a:r>
              <a:rPr lang="en-US" dirty="0" smtClean="0"/>
              <a:t>That </a:t>
            </a:r>
            <a:r>
              <a:rPr lang="en-US" dirty="0"/>
              <a:t>the accepted and proven components of child services in Europe will be preserved because simple replacement of primary care paediatricians can result in a decrease of service quality and less satisfaction among families. </a:t>
            </a:r>
            <a:endParaRPr lang="es-ES" dirty="0"/>
          </a:p>
          <a:p>
            <a:endParaRPr lang="de-DE" dirty="0"/>
          </a:p>
        </p:txBody>
      </p:sp>
    </p:spTree>
    <p:extLst>
      <p:ext uri="{BB962C8B-B14F-4D97-AF65-F5344CB8AC3E}">
        <p14:creationId xmlns:p14="http://schemas.microsoft.com/office/powerpoint/2010/main" val="614736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What we want… some of our objectives </a:t>
            </a:r>
            <a:r>
              <a:rPr lang="en-US" b="1" dirty="0" smtClean="0"/>
              <a:t>(3)</a:t>
            </a:r>
            <a:r>
              <a:rPr lang="es-ES" dirty="0"/>
              <a:t/>
            </a:r>
            <a:br>
              <a:rPr lang="es-ES" dirty="0"/>
            </a:br>
            <a:endParaRPr lang="de-DE" dirty="0"/>
          </a:p>
        </p:txBody>
      </p:sp>
      <p:sp>
        <p:nvSpPr>
          <p:cNvPr id="3" name="Inhaltsplatzhalter 2"/>
          <p:cNvSpPr>
            <a:spLocks noGrp="1"/>
          </p:cNvSpPr>
          <p:nvPr>
            <p:ph idx="1"/>
          </p:nvPr>
        </p:nvSpPr>
        <p:spPr/>
        <p:txBody>
          <a:bodyPr/>
          <a:lstStyle/>
          <a:p>
            <a:pPr lvl="0"/>
            <a:r>
              <a:rPr lang="en-US" dirty="0" smtClean="0"/>
              <a:t>That </a:t>
            </a:r>
            <a:r>
              <a:rPr lang="en-US" dirty="0"/>
              <a:t>those paediatricians who are trained and experienced for their work in the community will hold the reins as coordinators for health care of children and adolescents and will not be replaced by general practitioners. </a:t>
            </a:r>
            <a:endParaRPr lang="es-ES" dirty="0"/>
          </a:p>
          <a:p>
            <a:pPr lvl="0"/>
            <a:r>
              <a:rPr lang="en-US" dirty="0" smtClean="0"/>
              <a:t>Governments </a:t>
            </a:r>
            <a:r>
              <a:rPr lang="en-US" dirty="0"/>
              <a:t>should recognize the proven benefits of trained providers in ambulatory </a:t>
            </a:r>
            <a:r>
              <a:rPr lang="en-US" dirty="0" err="1"/>
              <a:t>paediatrics</a:t>
            </a:r>
            <a:r>
              <a:rPr lang="en-US" dirty="0"/>
              <a:t> and should give priority to the children and adolescents. </a:t>
            </a:r>
            <a:endParaRPr lang="es-ES" dirty="0"/>
          </a:p>
          <a:p>
            <a:pPr lvl="0"/>
            <a:r>
              <a:rPr lang="en-US" dirty="0" smtClean="0"/>
              <a:t>Governments </a:t>
            </a:r>
            <a:r>
              <a:rPr lang="en-US" dirty="0"/>
              <a:t>should care for the preservation and the further development a competent workforce for child care services. </a:t>
            </a:r>
            <a:endParaRPr lang="es-ES" dirty="0"/>
          </a:p>
          <a:p>
            <a:endParaRPr lang="de-DE" dirty="0"/>
          </a:p>
        </p:txBody>
      </p:sp>
    </p:spTree>
    <p:extLst>
      <p:ext uri="{BB962C8B-B14F-4D97-AF65-F5344CB8AC3E}">
        <p14:creationId xmlns:p14="http://schemas.microsoft.com/office/powerpoint/2010/main" val="4262522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What we want… some of our objectives </a:t>
            </a:r>
            <a:r>
              <a:rPr lang="en-US" b="1" dirty="0" smtClean="0"/>
              <a:t>(4)</a:t>
            </a:r>
            <a:r>
              <a:rPr lang="es-ES" dirty="0"/>
              <a:t/>
            </a:r>
            <a:br>
              <a:rPr lang="es-ES" dirty="0"/>
            </a:br>
            <a:endParaRPr lang="de-DE" dirty="0"/>
          </a:p>
        </p:txBody>
      </p:sp>
      <p:sp>
        <p:nvSpPr>
          <p:cNvPr id="3" name="Inhaltsplatzhalter 2"/>
          <p:cNvSpPr>
            <a:spLocks noGrp="1"/>
          </p:cNvSpPr>
          <p:nvPr>
            <p:ph idx="1"/>
          </p:nvPr>
        </p:nvSpPr>
        <p:spPr/>
        <p:txBody>
          <a:bodyPr/>
          <a:lstStyle/>
          <a:p>
            <a:pPr lvl="0"/>
            <a:r>
              <a:rPr lang="en-US" dirty="0" smtClean="0"/>
              <a:t>Everybody </a:t>
            </a:r>
            <a:r>
              <a:rPr lang="en-US" dirty="0"/>
              <a:t>who cares for children must have adequate period of training, a sound knowledge of the subject-matter and be proficient. </a:t>
            </a:r>
            <a:endParaRPr lang="es-ES" dirty="0"/>
          </a:p>
          <a:p>
            <a:pPr lvl="0"/>
            <a:r>
              <a:rPr lang="en-US" dirty="0" smtClean="0"/>
              <a:t>Community </a:t>
            </a:r>
            <a:r>
              <a:rPr lang="en-US" dirty="0"/>
              <a:t>– based care is best delivered by a competent team of providers where the </a:t>
            </a:r>
            <a:r>
              <a:rPr lang="en-US" dirty="0" err="1"/>
              <a:t>paediatrician</a:t>
            </a:r>
            <a:r>
              <a:rPr lang="en-US" dirty="0"/>
              <a:t> should have a coordinating role with public health, social care and education. </a:t>
            </a:r>
            <a:endParaRPr lang="es-ES" dirty="0"/>
          </a:p>
          <a:p>
            <a:pPr lvl="0"/>
            <a:r>
              <a:rPr lang="en-US" dirty="0" smtClean="0"/>
              <a:t>Children </a:t>
            </a:r>
            <a:r>
              <a:rPr lang="en-US" dirty="0"/>
              <a:t>and adolescents should receive services with the best obtainable quality and not merely average, affordable services, because they are our future!</a:t>
            </a:r>
            <a:endParaRPr lang="es-ES" dirty="0"/>
          </a:p>
          <a:p>
            <a:endParaRPr lang="de-DE" dirty="0"/>
          </a:p>
        </p:txBody>
      </p:sp>
    </p:spTree>
    <p:extLst>
      <p:ext uri="{BB962C8B-B14F-4D97-AF65-F5344CB8AC3E}">
        <p14:creationId xmlns:p14="http://schemas.microsoft.com/office/powerpoint/2010/main" val="3903313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776427" y="3189726"/>
            <a:ext cx="8999751" cy="1729052"/>
          </a:xfrm>
        </p:spPr>
        <p:txBody>
          <a:bodyPr>
            <a:noAutofit/>
          </a:bodyPr>
          <a:lstStyle/>
          <a:p>
            <a:r>
              <a:rPr lang="de-DE" sz="3600" dirty="0" err="1" smtClean="0"/>
              <a:t>we</a:t>
            </a:r>
            <a:r>
              <a:rPr lang="de-DE" sz="3600" dirty="0" smtClean="0"/>
              <a:t> </a:t>
            </a:r>
            <a:r>
              <a:rPr lang="de-DE" sz="3600" dirty="0" err="1"/>
              <a:t>work</a:t>
            </a:r>
            <a:r>
              <a:rPr lang="de-DE" sz="3600" dirty="0"/>
              <a:t> </a:t>
            </a:r>
            <a:r>
              <a:rPr lang="de-DE" sz="3600" dirty="0" err="1" smtClean="0"/>
              <a:t>hard</a:t>
            </a:r>
            <a:r>
              <a:rPr lang="de-DE" sz="3600" dirty="0" smtClean="0"/>
              <a:t> </a:t>
            </a:r>
            <a:r>
              <a:rPr lang="de-DE" sz="3600" dirty="0" err="1" smtClean="0"/>
              <a:t>every</a:t>
            </a:r>
            <a:r>
              <a:rPr lang="de-DE" sz="3600" dirty="0" smtClean="0"/>
              <a:t> </a:t>
            </a:r>
            <a:r>
              <a:rPr lang="de-DE" sz="3600" dirty="0" err="1" smtClean="0"/>
              <a:t>day</a:t>
            </a:r>
            <a:r>
              <a:rPr lang="de-DE" sz="3600" dirty="0" smtClean="0"/>
              <a:t/>
            </a:r>
            <a:br>
              <a:rPr lang="de-DE" sz="3600" dirty="0" smtClean="0"/>
            </a:br>
            <a:r>
              <a:rPr lang="de-DE" sz="3600" dirty="0" err="1" smtClean="0"/>
              <a:t>there</a:t>
            </a:r>
            <a:r>
              <a:rPr lang="de-DE" sz="3600" dirty="0" smtClean="0"/>
              <a:t> </a:t>
            </a:r>
            <a:r>
              <a:rPr lang="de-DE" sz="3600" dirty="0" err="1" smtClean="0"/>
              <a:t>is</a:t>
            </a:r>
            <a:r>
              <a:rPr lang="de-DE" sz="3600" dirty="0" smtClean="0"/>
              <a:t> </a:t>
            </a:r>
            <a:r>
              <a:rPr lang="de-DE" sz="3600" dirty="0" err="1" smtClean="0"/>
              <a:t>evidence</a:t>
            </a:r>
            <a:r>
              <a:rPr lang="de-DE" sz="3600" dirty="0" smtClean="0"/>
              <a:t> </a:t>
            </a:r>
            <a:r>
              <a:rPr lang="de-DE" sz="3600" dirty="0" err="1" smtClean="0"/>
              <a:t>from</a:t>
            </a:r>
            <a:r>
              <a:rPr lang="de-DE" sz="3600" dirty="0" smtClean="0"/>
              <a:t> </a:t>
            </a:r>
            <a:r>
              <a:rPr lang="de-DE" sz="3600" dirty="0" err="1" smtClean="0"/>
              <a:t>comparative</a:t>
            </a:r>
            <a:r>
              <a:rPr lang="de-DE" sz="3600" dirty="0" smtClean="0"/>
              <a:t> </a:t>
            </a:r>
            <a:r>
              <a:rPr lang="de-DE" sz="3600" dirty="0" err="1" smtClean="0"/>
              <a:t>studies</a:t>
            </a:r>
            <a:r>
              <a:rPr lang="de-DE" sz="3600" dirty="0" smtClean="0"/>
              <a:t> </a:t>
            </a:r>
            <a:r>
              <a:rPr lang="de-DE" sz="3600" dirty="0" err="1" smtClean="0"/>
              <a:t>that</a:t>
            </a:r>
            <a:r>
              <a:rPr lang="de-DE" sz="3600" dirty="0" smtClean="0"/>
              <a:t> </a:t>
            </a:r>
            <a:r>
              <a:rPr lang="de-DE" sz="3600" dirty="0" err="1" smtClean="0"/>
              <a:t>we</a:t>
            </a:r>
            <a:r>
              <a:rPr lang="de-DE" sz="3600" dirty="0" smtClean="0"/>
              <a:t> </a:t>
            </a:r>
            <a:r>
              <a:rPr lang="de-DE" sz="3600" dirty="0" err="1" smtClean="0"/>
              <a:t>perform</a:t>
            </a:r>
            <a:r>
              <a:rPr lang="de-DE" sz="3600" dirty="0" smtClean="0"/>
              <a:t> </a:t>
            </a:r>
            <a:r>
              <a:rPr lang="de-DE" sz="3600" dirty="0" err="1" smtClean="0"/>
              <a:t>better</a:t>
            </a:r>
            <a:r>
              <a:rPr lang="de-DE" sz="3600" dirty="0" smtClean="0"/>
              <a:t> </a:t>
            </a:r>
            <a:r>
              <a:rPr lang="de-DE" sz="3600" dirty="0" err="1" smtClean="0"/>
              <a:t>than</a:t>
            </a:r>
            <a:r>
              <a:rPr lang="de-DE" sz="3600" dirty="0" smtClean="0"/>
              <a:t> </a:t>
            </a:r>
            <a:r>
              <a:rPr lang="de-DE" sz="3600" dirty="0" err="1" smtClean="0"/>
              <a:t>other</a:t>
            </a:r>
            <a:r>
              <a:rPr lang="de-DE" sz="3600" dirty="0" smtClean="0"/>
              <a:t> </a:t>
            </a:r>
            <a:r>
              <a:rPr lang="de-DE" sz="3600" dirty="0" err="1" smtClean="0"/>
              <a:t>providers</a:t>
            </a:r>
            <a:r>
              <a:rPr lang="de-DE" sz="3600" dirty="0" smtClean="0"/>
              <a:t/>
            </a:r>
            <a:br>
              <a:rPr lang="de-DE" sz="3600" dirty="0" smtClean="0"/>
            </a:br>
            <a:r>
              <a:rPr lang="de-DE" sz="3600" dirty="0" err="1" smtClean="0"/>
              <a:t>childrens</a:t>
            </a:r>
            <a:r>
              <a:rPr lang="de-DE" sz="3600" dirty="0" smtClean="0"/>
              <a:t> </a:t>
            </a:r>
            <a:r>
              <a:rPr lang="de-DE" sz="3600" dirty="0" err="1" smtClean="0"/>
              <a:t>rights</a:t>
            </a:r>
            <a:r>
              <a:rPr lang="de-DE" sz="3600" dirty="0" smtClean="0"/>
              <a:t> </a:t>
            </a:r>
            <a:r>
              <a:rPr lang="de-DE" sz="3600" dirty="0" err="1" smtClean="0"/>
              <a:t>are</a:t>
            </a:r>
            <a:r>
              <a:rPr lang="de-DE" sz="3600" dirty="0" smtClean="0"/>
              <a:t> a </a:t>
            </a:r>
            <a:r>
              <a:rPr lang="de-DE" sz="3600" dirty="0" err="1" smtClean="0"/>
              <a:t>priority</a:t>
            </a:r>
            <a:r>
              <a:rPr lang="de-DE" sz="3600" dirty="0" smtClean="0"/>
              <a:t> </a:t>
            </a:r>
            <a:r>
              <a:rPr lang="de-DE" sz="3600" dirty="0" err="1" smtClean="0"/>
              <a:t>for</a:t>
            </a:r>
            <a:r>
              <a:rPr lang="de-DE" sz="3600" dirty="0" smtClean="0"/>
              <a:t> </a:t>
            </a:r>
            <a:r>
              <a:rPr lang="de-DE" sz="3600" dirty="0" err="1" smtClean="0"/>
              <a:t>us</a:t>
            </a:r>
            <a:r>
              <a:rPr lang="de-DE" sz="3600" dirty="0" smtClean="0"/>
              <a:t> </a:t>
            </a:r>
            <a:br>
              <a:rPr lang="de-DE" sz="3600" dirty="0" smtClean="0"/>
            </a:br>
            <a:r>
              <a:rPr lang="de-DE" sz="3600" dirty="0" err="1" smtClean="0"/>
              <a:t>we</a:t>
            </a:r>
            <a:r>
              <a:rPr lang="de-DE" sz="3600" dirty="0" smtClean="0"/>
              <a:t> </a:t>
            </a:r>
            <a:r>
              <a:rPr lang="de-DE" sz="3600" dirty="0" err="1" smtClean="0"/>
              <a:t>dont</a:t>
            </a:r>
            <a:r>
              <a:rPr lang="de-DE" sz="3600" dirty="0" smtClean="0"/>
              <a:t> </a:t>
            </a:r>
            <a:r>
              <a:rPr lang="de-DE" sz="3600" dirty="0" err="1" smtClean="0"/>
              <a:t>want</a:t>
            </a:r>
            <a:r>
              <a:rPr lang="de-DE" sz="3600" dirty="0" smtClean="0"/>
              <a:t> </a:t>
            </a:r>
            <a:r>
              <a:rPr lang="de-DE" sz="3600" dirty="0" err="1" smtClean="0"/>
              <a:t>to</a:t>
            </a:r>
            <a:r>
              <a:rPr lang="de-DE" sz="3600" dirty="0" smtClean="0"/>
              <a:t> </a:t>
            </a:r>
            <a:r>
              <a:rPr lang="de-DE" sz="3600" dirty="0" err="1" smtClean="0"/>
              <a:t>be</a:t>
            </a:r>
            <a:r>
              <a:rPr lang="de-DE" sz="3600" dirty="0" smtClean="0"/>
              <a:t> </a:t>
            </a:r>
            <a:r>
              <a:rPr lang="de-DE" sz="3600" dirty="0" err="1" smtClean="0"/>
              <a:t>replaced</a:t>
            </a:r>
            <a:r>
              <a:rPr lang="de-DE" sz="3600" dirty="0" smtClean="0"/>
              <a:t> </a:t>
            </a:r>
            <a:br>
              <a:rPr lang="de-DE" sz="3600" dirty="0" smtClean="0"/>
            </a:br>
            <a:r>
              <a:rPr lang="de-DE" sz="3600" dirty="0" err="1" smtClean="0"/>
              <a:t>we</a:t>
            </a:r>
            <a:r>
              <a:rPr lang="de-DE" sz="3600" dirty="0" smtClean="0"/>
              <a:t> will </a:t>
            </a:r>
            <a:r>
              <a:rPr lang="en-GB" sz="3600" dirty="0" smtClean="0"/>
              <a:t>have </a:t>
            </a:r>
            <a:r>
              <a:rPr lang="en-GB" sz="3600" dirty="0"/>
              <a:t>the steering- wheel in the primary care team</a:t>
            </a:r>
            <a:r>
              <a:rPr lang="de-DE" sz="3600" dirty="0"/>
              <a:t/>
            </a:r>
            <a:br>
              <a:rPr lang="de-DE" sz="3600" dirty="0"/>
            </a:br>
            <a:r>
              <a:rPr lang="de-DE" sz="3600" i="1" dirty="0"/>
              <a:t/>
            </a:r>
            <a:br>
              <a:rPr lang="de-DE" sz="3600" i="1" dirty="0"/>
            </a:br>
            <a:r>
              <a:rPr lang="de-DE" sz="3600" dirty="0" smtClean="0"/>
              <a:t/>
            </a:r>
            <a:br>
              <a:rPr lang="de-DE" sz="3600" dirty="0" smtClean="0"/>
            </a:br>
            <a:endParaRPr lang="de-DE" sz="3600" dirty="0"/>
          </a:p>
        </p:txBody>
      </p:sp>
      <p:pic>
        <p:nvPicPr>
          <p:cNvPr id="1026" name="Picture 2" descr="Bildergebnis für steering whe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0667" y="988393"/>
            <a:ext cx="2201333" cy="2201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299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5478875" cy="4109156"/>
          </a:xfrm>
        </p:spPr>
      </p:pic>
      <p:pic>
        <p:nvPicPr>
          <p:cNvPr id="5122" name="Picture 2" descr="http://www.plan-eu.org/content//uploads/2013/04/What-are-child-righ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2141" y="2754489"/>
            <a:ext cx="7769860" cy="4103511"/>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8874" y="0"/>
            <a:ext cx="6414403" cy="2754489"/>
          </a:xfrm>
          <a:prstGeom prst="rect">
            <a:avLst/>
          </a:prstGeom>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04" y="4183151"/>
            <a:ext cx="4334337" cy="2651653"/>
          </a:xfrm>
          <a:prstGeom prst="rect">
            <a:avLst/>
          </a:prstGeom>
        </p:spPr>
      </p:pic>
    </p:spTree>
    <p:extLst>
      <p:ext uri="{BB962C8B-B14F-4D97-AF65-F5344CB8AC3E}">
        <p14:creationId xmlns:p14="http://schemas.microsoft.com/office/powerpoint/2010/main" val="154695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490" y="173213"/>
            <a:ext cx="10515600" cy="1325563"/>
          </a:xfrm>
        </p:spPr>
        <p:txBody>
          <a:bodyPr/>
          <a:lstStyle/>
          <a:p>
            <a:r>
              <a:rPr lang="de-DE" dirty="0" smtClean="0"/>
              <a:t>Short </a:t>
            </a:r>
            <a:r>
              <a:rPr lang="de-DE" dirty="0" err="1" smtClean="0"/>
              <a:t>history</a:t>
            </a:r>
            <a:r>
              <a:rPr lang="de-DE" dirty="0" smtClean="0"/>
              <a:t> </a:t>
            </a:r>
            <a:r>
              <a:rPr lang="de-DE" dirty="0" err="1" smtClean="0"/>
              <a:t>of</a:t>
            </a:r>
            <a:r>
              <a:rPr lang="de-DE" dirty="0" smtClean="0"/>
              <a:t> ECPCP</a:t>
            </a:r>
            <a:endParaRPr lang="de-DE" dirty="0"/>
          </a:p>
        </p:txBody>
      </p:sp>
      <p:sp>
        <p:nvSpPr>
          <p:cNvPr id="3" name="Inhaltsplatzhalter 2"/>
          <p:cNvSpPr>
            <a:spLocks noGrp="1"/>
          </p:cNvSpPr>
          <p:nvPr>
            <p:ph sz="half" idx="2"/>
          </p:nvPr>
        </p:nvSpPr>
        <p:spPr>
          <a:xfrm>
            <a:off x="467256" y="1579386"/>
            <a:ext cx="5132034" cy="3681236"/>
          </a:xfrm>
        </p:spPr>
        <p:txBody>
          <a:bodyPr>
            <a:noAutofit/>
          </a:bodyPr>
          <a:lstStyle/>
          <a:p>
            <a:pPr marL="0" indent="0">
              <a:buNone/>
            </a:pPr>
            <a:r>
              <a:rPr lang="de-DE" sz="2000" dirty="0" smtClean="0">
                <a:latin typeface="Arial" panose="020B0604020202020204" pitchFamily="34" charset="0"/>
                <a:cs typeface="Arial" panose="020B0604020202020204" pitchFamily="34" charset="0"/>
              </a:rPr>
              <a:t>25 </a:t>
            </a:r>
            <a:r>
              <a:rPr lang="de-DE" sz="2000" dirty="0" err="1" smtClean="0">
                <a:latin typeface="Arial" panose="020B0604020202020204" pitchFamily="34" charset="0"/>
                <a:cs typeface="Arial" panose="020B0604020202020204" pitchFamily="34" charset="0"/>
              </a:rPr>
              <a:t>years</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ago</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until</a:t>
            </a:r>
            <a:r>
              <a:rPr lang="de-DE" sz="2000" dirty="0" smtClean="0">
                <a:latin typeface="Arial" panose="020B0604020202020204" pitchFamily="34" charset="0"/>
                <a:cs typeface="Arial" panose="020B0604020202020204" pitchFamily="34" charset="0"/>
              </a:rPr>
              <a:t> 2009 </a:t>
            </a:r>
            <a:r>
              <a:rPr lang="de-DE" sz="2000" dirty="0" err="1" smtClean="0">
                <a:latin typeface="Arial" panose="020B0604020202020204" pitchFamily="34" charset="0"/>
                <a:cs typeface="Arial" panose="020B0604020202020204" pitchFamily="34" charset="0"/>
              </a:rPr>
              <a:t>we</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had</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the</a:t>
            </a:r>
            <a:r>
              <a:rPr lang="de-DE" sz="2000" dirty="0" smtClean="0">
                <a:latin typeface="Arial" panose="020B0604020202020204" pitchFamily="34" charset="0"/>
                <a:cs typeface="Arial" panose="020B0604020202020204" pitchFamily="34" charset="0"/>
              </a:rPr>
              <a:t> Society </a:t>
            </a:r>
            <a:r>
              <a:rPr lang="de-DE" sz="2000" dirty="0" err="1" smtClean="0">
                <a:latin typeface="Arial" panose="020B0604020202020204" pitchFamily="34" charset="0"/>
                <a:cs typeface="Arial" panose="020B0604020202020204" pitchFamily="34" charset="0"/>
              </a:rPr>
              <a:t>of</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Ambulatory</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Paediatrics</a:t>
            </a:r>
            <a:r>
              <a:rPr lang="de-DE" sz="2000" dirty="0" smtClean="0">
                <a:latin typeface="Arial" panose="020B0604020202020204" pitchFamily="34" charset="0"/>
                <a:cs typeface="Arial" panose="020B0604020202020204" pitchFamily="34" charset="0"/>
              </a:rPr>
              <a:t> </a:t>
            </a:r>
            <a:r>
              <a:rPr lang="de-DE" sz="2000" b="1" dirty="0" smtClean="0">
                <a:latin typeface="Arial" panose="020B0604020202020204" pitchFamily="34" charset="0"/>
                <a:cs typeface="Arial" panose="020B0604020202020204" pitchFamily="34" charset="0"/>
              </a:rPr>
              <a:t>ESAP</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with</a:t>
            </a:r>
            <a:r>
              <a:rPr lang="de-DE" sz="2000" dirty="0" smtClean="0">
                <a:latin typeface="Arial" panose="020B0604020202020204" pitchFamily="34" charset="0"/>
                <a:cs typeface="Arial" panose="020B0604020202020204" pitchFamily="34" charset="0"/>
              </a:rPr>
              <a:t> individual </a:t>
            </a:r>
            <a:r>
              <a:rPr lang="de-DE" sz="2000" dirty="0" err="1" smtClean="0">
                <a:latin typeface="Arial" panose="020B0604020202020204" pitchFamily="34" charset="0"/>
                <a:cs typeface="Arial" panose="020B0604020202020204" pitchFamily="34" charset="0"/>
              </a:rPr>
              <a:t>members</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of</a:t>
            </a:r>
            <a:r>
              <a:rPr lang="de-DE" sz="2000" dirty="0" smtClean="0">
                <a:latin typeface="Arial" panose="020B0604020202020204" pitchFamily="34" charset="0"/>
                <a:cs typeface="Arial" panose="020B0604020202020204" pitchFamily="34" charset="0"/>
              </a:rPr>
              <a:t> Spain, </a:t>
            </a:r>
            <a:r>
              <a:rPr lang="de-DE" sz="2000" dirty="0" err="1" smtClean="0">
                <a:latin typeface="Arial" panose="020B0604020202020204" pitchFamily="34" charset="0"/>
                <a:cs typeface="Arial" panose="020B0604020202020204" pitchFamily="34" charset="0"/>
              </a:rPr>
              <a:t>Hungary</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Italy</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Switzerland</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etc</a:t>
            </a:r>
            <a:r>
              <a:rPr lang="de-DE" sz="2000" dirty="0" smtClean="0">
                <a:latin typeface="Arial" panose="020B0604020202020204" pitchFamily="34" charset="0"/>
                <a:cs typeface="Arial" panose="020B0604020202020204" pitchFamily="34" charset="0"/>
              </a:rPr>
              <a:t> –                                             a </a:t>
            </a:r>
            <a:r>
              <a:rPr lang="de-DE" sz="2000" dirty="0" err="1" smtClean="0">
                <a:latin typeface="Arial" panose="020B0604020202020204" pitchFamily="34" charset="0"/>
                <a:cs typeface="Arial" panose="020B0604020202020204" pitchFamily="34" charset="0"/>
              </a:rPr>
              <a:t>precursor</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of</a:t>
            </a:r>
            <a:r>
              <a:rPr lang="de-DE" sz="2000" dirty="0" smtClean="0">
                <a:latin typeface="Arial" panose="020B0604020202020204" pitchFamily="34" charset="0"/>
                <a:cs typeface="Arial" panose="020B0604020202020204" pitchFamily="34" charset="0"/>
              </a:rPr>
              <a:t> ECPCP – </a:t>
            </a:r>
            <a:r>
              <a:rPr lang="de-DE" sz="2000" dirty="0" err="1" smtClean="0">
                <a:latin typeface="Arial" panose="020B0604020202020204" pitchFamily="34" charset="0"/>
                <a:cs typeface="Arial" panose="020B0604020202020204" pitchFamily="34" charset="0"/>
              </a:rPr>
              <a:t>with</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the</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objective</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to</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coordinate</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research</a:t>
            </a:r>
            <a:endParaRPr lang="de-DE" sz="2000" dirty="0" smtClean="0">
              <a:latin typeface="Arial" panose="020B0604020202020204" pitchFamily="34" charset="0"/>
              <a:cs typeface="Arial" panose="020B0604020202020204" pitchFamily="34" charset="0"/>
            </a:endParaRPr>
          </a:p>
          <a:p>
            <a:pPr marL="0" indent="0">
              <a:buNone/>
            </a:pPr>
            <a:r>
              <a:rPr lang="de-DE" sz="2000" b="1" dirty="0" smtClean="0">
                <a:latin typeface="Arial" panose="020B0604020202020204" pitchFamily="34" charset="0"/>
                <a:cs typeface="Arial" panose="020B0604020202020204" pitchFamily="34" charset="0"/>
              </a:rPr>
              <a:t>In Berlin 2009 14 national </a:t>
            </a:r>
            <a:r>
              <a:rPr lang="de-DE" sz="2000" b="1" dirty="0" err="1" smtClean="0">
                <a:latin typeface="Arial" panose="020B0604020202020204" pitchFamily="34" charset="0"/>
                <a:cs typeface="Arial" panose="020B0604020202020204" pitchFamily="34" charset="0"/>
              </a:rPr>
              <a:t>organisations</a:t>
            </a:r>
            <a:r>
              <a:rPr lang="de-DE" sz="2000" b="1" dirty="0" smtClean="0">
                <a:latin typeface="Arial" panose="020B0604020202020204" pitchFamily="34" charset="0"/>
                <a:cs typeface="Arial" panose="020B0604020202020204" pitchFamily="34" charset="0"/>
              </a:rPr>
              <a:t> </a:t>
            </a:r>
            <a:r>
              <a:rPr lang="de-DE" sz="2000" b="1" dirty="0" err="1" smtClean="0">
                <a:latin typeface="Arial" panose="020B0604020202020204" pitchFamily="34" charset="0"/>
                <a:cs typeface="Arial" panose="020B0604020202020204" pitchFamily="34" charset="0"/>
              </a:rPr>
              <a:t>founded</a:t>
            </a:r>
            <a:r>
              <a:rPr lang="de-DE" sz="2000" b="1" dirty="0" smtClean="0">
                <a:latin typeface="Arial" panose="020B0604020202020204" pitchFamily="34" charset="0"/>
                <a:cs typeface="Arial" panose="020B0604020202020204" pitchFamily="34" charset="0"/>
              </a:rPr>
              <a:t> ECPCP</a:t>
            </a:r>
            <a:r>
              <a:rPr lang="de-DE" sz="2000" dirty="0" smtClean="0">
                <a:latin typeface="Arial" panose="020B0604020202020204" pitchFamily="34" charset="0"/>
                <a:cs typeface="Arial" panose="020B0604020202020204" pitchFamily="34" charset="0"/>
              </a:rPr>
              <a:t> - </a:t>
            </a:r>
            <a:r>
              <a:rPr lang="de-DE" sz="2000" dirty="0" err="1" smtClean="0">
                <a:latin typeface="Arial" panose="020B0604020202020204" pitchFamily="34" charset="0"/>
                <a:cs typeface="Arial" panose="020B0604020202020204" pitchFamily="34" charset="0"/>
              </a:rPr>
              <a:t>since</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that</a:t>
            </a:r>
            <a:r>
              <a:rPr lang="de-DE" sz="2000" dirty="0" smtClean="0">
                <a:latin typeface="Arial" panose="020B0604020202020204" pitchFamily="34" charset="0"/>
                <a:cs typeface="Arial" panose="020B0604020202020204" pitchFamily="34" charset="0"/>
              </a:rPr>
              <a:t> time ECPCP </a:t>
            </a:r>
            <a:r>
              <a:rPr lang="de-DE" sz="2000" dirty="0" err="1" smtClean="0">
                <a:latin typeface="Arial" panose="020B0604020202020204" pitchFamily="34" charset="0"/>
                <a:cs typeface="Arial" panose="020B0604020202020204" pitchFamily="34" charset="0"/>
              </a:rPr>
              <a:t>has</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been</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growing</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steadily</a:t>
            </a:r>
            <a:r>
              <a:rPr lang="de-DE" sz="2000" dirty="0" smtClean="0">
                <a:latin typeface="Arial" panose="020B0604020202020204" pitchFamily="34" charset="0"/>
                <a:cs typeface="Arial" panose="020B0604020202020204" pitchFamily="34" charset="0"/>
              </a:rPr>
              <a:t> in </a:t>
            </a:r>
            <a:r>
              <a:rPr lang="de-DE" sz="2000" dirty="0" err="1" smtClean="0">
                <a:latin typeface="Arial" panose="020B0604020202020204" pitchFamily="34" charset="0"/>
                <a:cs typeface="Arial" panose="020B0604020202020204" pitchFamily="34" charset="0"/>
              </a:rPr>
              <a:t>spite</a:t>
            </a:r>
            <a:r>
              <a:rPr lang="de-DE" sz="2000" dirty="0" smtClean="0">
                <a:latin typeface="Arial" panose="020B0604020202020204" pitchFamily="34" charset="0"/>
                <a:cs typeface="Arial" panose="020B0604020202020204" pitchFamily="34" charset="0"/>
              </a:rPr>
              <a:t> </a:t>
            </a:r>
            <a:r>
              <a:rPr lang="de-DE" sz="2000" dirty="0" err="1" smtClean="0">
                <a:latin typeface="Arial" panose="020B0604020202020204" pitchFamily="34" charset="0"/>
                <a:cs typeface="Arial" panose="020B0604020202020204" pitchFamily="34" charset="0"/>
              </a:rPr>
              <a:t>of</a:t>
            </a:r>
            <a:r>
              <a:rPr lang="de-DE" sz="2000" dirty="0" smtClean="0">
                <a:latin typeface="Arial" panose="020B0604020202020204" pitchFamily="34" charset="0"/>
                <a:cs typeface="Arial" panose="020B0604020202020204" pitchFamily="34" charset="0"/>
              </a:rPr>
              <a:t> all </a:t>
            </a:r>
            <a:r>
              <a:rPr lang="de-DE" sz="2000" dirty="0" err="1" smtClean="0">
                <a:latin typeface="Arial" panose="020B0604020202020204" pitchFamily="34" charset="0"/>
                <a:cs typeface="Arial" panose="020B0604020202020204" pitchFamily="34" charset="0"/>
              </a:rPr>
              <a:t>adversities</a:t>
            </a:r>
            <a:r>
              <a:rPr lang="de-DE" sz="2000" dirty="0" smtClean="0">
                <a:latin typeface="Arial" panose="020B0604020202020204" pitchFamily="34" charset="0"/>
                <a:cs typeface="Arial" panose="020B0604020202020204" pitchFamily="34" charset="0"/>
              </a:rPr>
              <a:t> </a:t>
            </a:r>
          </a:p>
          <a:p>
            <a:pPr marL="0" indent="0">
              <a:buNone/>
            </a:pPr>
            <a:r>
              <a:rPr lang="de-DE" sz="2000" dirty="0" smtClean="0">
                <a:latin typeface="Arial" panose="020B0604020202020204" pitchFamily="34" charset="0"/>
                <a:cs typeface="Arial" panose="020B0604020202020204" pitchFamily="34" charset="0"/>
              </a:rPr>
              <a:t>Former </a:t>
            </a:r>
            <a:r>
              <a:rPr lang="de-DE" sz="2000" dirty="0" err="1" smtClean="0">
                <a:latin typeface="Arial" panose="020B0604020202020204" pitchFamily="34" charset="0"/>
                <a:cs typeface="Arial" panose="020B0604020202020204" pitchFamily="34" charset="0"/>
              </a:rPr>
              <a:t>presidents</a:t>
            </a:r>
            <a:r>
              <a:rPr lang="de-DE" sz="2000" dirty="0">
                <a:latin typeface="Arial" panose="020B0604020202020204" pitchFamily="34" charset="0"/>
                <a:cs typeface="Arial" panose="020B0604020202020204" pitchFamily="34" charset="0"/>
              </a:rPr>
              <a:t>: Elke Jager- Roman (Germany), Luis Sanchez (Spain)</a:t>
            </a:r>
          </a:p>
          <a:p>
            <a:pPr marL="0" indent="0">
              <a:buNone/>
            </a:pPr>
            <a:endParaRPr lang="de-DE" sz="2000" dirty="0" smtClean="0">
              <a:latin typeface="Arial" panose="020B0604020202020204" pitchFamily="34" charset="0"/>
              <a:cs typeface="Arial" panose="020B0604020202020204" pitchFamily="34" charset="0"/>
            </a:endParaRPr>
          </a:p>
          <a:p>
            <a:pPr marL="0" indent="0">
              <a:buNone/>
            </a:pPr>
            <a:endParaRPr lang="de-DE" sz="2000" dirty="0">
              <a:latin typeface="Arial" panose="020B0604020202020204" pitchFamily="34" charset="0"/>
              <a:cs typeface="Arial" panose="020B0604020202020204" pitchFamily="34" charset="0"/>
            </a:endParaRPr>
          </a:p>
        </p:txBody>
      </p:sp>
      <p:sp>
        <p:nvSpPr>
          <p:cNvPr id="6" name="Inhaltsplatzhalter 5"/>
          <p:cNvSpPr>
            <a:spLocks noGrp="1"/>
          </p:cNvSpPr>
          <p:nvPr>
            <p:ph sz="quarter" idx="4"/>
          </p:nvPr>
        </p:nvSpPr>
        <p:spPr>
          <a:xfrm>
            <a:off x="6163733" y="732719"/>
            <a:ext cx="5552899" cy="3684588"/>
          </a:xfrm>
        </p:spPr>
        <p:txBody>
          <a:bodyPr>
            <a:normAutofit fontScale="25000" lnSpcReduction="20000"/>
          </a:bodyPr>
          <a:lstStyle/>
          <a:p>
            <a:pPr marL="0" indent="0">
              <a:lnSpc>
                <a:spcPct val="120000"/>
              </a:lnSpc>
              <a:buNone/>
            </a:pPr>
            <a:r>
              <a:rPr lang="es-ES" sz="8000" b="1" dirty="0" err="1" smtClean="0">
                <a:latin typeface="Arial" panose="020B0604020202020204" pitchFamily="34" charset="0"/>
                <a:cs typeface="Arial" panose="020B0604020202020204" pitchFamily="34" charset="0"/>
              </a:rPr>
              <a:t>Executive</a:t>
            </a:r>
            <a:r>
              <a:rPr lang="es-ES" sz="8000" b="1" dirty="0" smtClean="0">
                <a:latin typeface="Arial" panose="020B0604020202020204" pitchFamily="34" charset="0"/>
                <a:cs typeface="Arial" panose="020B0604020202020204" pitchFamily="34" charset="0"/>
              </a:rPr>
              <a:t> </a:t>
            </a:r>
            <a:r>
              <a:rPr lang="es-ES" sz="8000" b="1" dirty="0">
                <a:latin typeface="Arial" panose="020B0604020202020204" pitchFamily="34" charset="0"/>
                <a:cs typeface="Arial" panose="020B0604020202020204" pitchFamily="34" charset="0"/>
              </a:rPr>
              <a:t>Bureau </a:t>
            </a:r>
            <a:r>
              <a:rPr lang="es-ES" sz="8000" b="1" dirty="0" smtClean="0">
                <a:latin typeface="Arial" panose="020B0604020202020204" pitchFamily="34" charset="0"/>
                <a:cs typeface="Arial" panose="020B0604020202020204" pitchFamily="34" charset="0"/>
              </a:rPr>
              <a:t> </a:t>
            </a:r>
          </a:p>
          <a:p>
            <a:pPr marL="0" indent="0">
              <a:lnSpc>
                <a:spcPct val="120000"/>
              </a:lnSpc>
              <a:buNone/>
            </a:pPr>
            <a:r>
              <a:rPr lang="es-ES" sz="8000" b="1" dirty="0" err="1" smtClean="0">
                <a:latin typeface="Arial" panose="020B0604020202020204" pitchFamily="34" charset="0"/>
                <a:cs typeface="Arial" panose="020B0604020202020204" pitchFamily="34" charset="0"/>
              </a:rPr>
              <a:t>President</a:t>
            </a:r>
            <a:r>
              <a:rPr lang="es-ES" sz="8000" b="1" dirty="0" smtClean="0">
                <a:latin typeface="Arial" panose="020B0604020202020204" pitchFamily="34" charset="0"/>
                <a:cs typeface="Arial" panose="020B0604020202020204" pitchFamily="34" charset="0"/>
              </a:rPr>
              <a:t> </a:t>
            </a:r>
            <a:r>
              <a:rPr lang="es-ES" sz="8000" dirty="0" smtClean="0">
                <a:latin typeface="Arial" panose="020B0604020202020204" pitchFamily="34" charset="0"/>
                <a:cs typeface="Arial" panose="020B0604020202020204" pitchFamily="34" charset="0"/>
              </a:rPr>
              <a:t>Dr</a:t>
            </a:r>
            <a:r>
              <a:rPr lang="es-ES" sz="8000" dirty="0">
                <a:latin typeface="Arial" panose="020B0604020202020204" pitchFamily="34" charset="0"/>
                <a:cs typeface="Arial" panose="020B0604020202020204" pitchFamily="34" charset="0"/>
              </a:rPr>
              <a:t>. Gottfried Huss</a:t>
            </a:r>
            <a:br>
              <a:rPr lang="es-ES" sz="8000" dirty="0">
                <a:latin typeface="Arial" panose="020B0604020202020204" pitchFamily="34" charset="0"/>
                <a:cs typeface="Arial" panose="020B0604020202020204" pitchFamily="34" charset="0"/>
              </a:rPr>
            </a:br>
            <a:r>
              <a:rPr lang="es-ES" sz="8000" b="1" dirty="0" smtClean="0">
                <a:latin typeface="Arial" panose="020B0604020202020204" pitchFamily="34" charset="0"/>
                <a:cs typeface="Arial" panose="020B0604020202020204" pitchFamily="34" charset="0"/>
              </a:rPr>
              <a:t>Vice </a:t>
            </a:r>
            <a:r>
              <a:rPr lang="es-ES" sz="8000" b="1" dirty="0" err="1" smtClean="0">
                <a:latin typeface="Arial" panose="020B0604020202020204" pitchFamily="34" charset="0"/>
                <a:cs typeface="Arial" panose="020B0604020202020204" pitchFamily="34" charset="0"/>
              </a:rPr>
              <a:t>President</a:t>
            </a:r>
            <a:r>
              <a:rPr lang="es-ES" sz="8000" b="1" dirty="0" smtClean="0">
                <a:latin typeface="Arial" panose="020B0604020202020204" pitchFamily="34" charset="0"/>
                <a:cs typeface="Arial" panose="020B0604020202020204" pitchFamily="34" charset="0"/>
              </a:rPr>
              <a:t> </a:t>
            </a:r>
            <a:r>
              <a:rPr lang="es-ES" sz="8000" dirty="0" smtClean="0">
                <a:latin typeface="Arial" panose="020B0604020202020204" pitchFamily="34" charset="0"/>
                <a:cs typeface="Arial" panose="020B0604020202020204" pitchFamily="34" charset="0"/>
              </a:rPr>
              <a:t>Dr</a:t>
            </a:r>
            <a:r>
              <a:rPr lang="es-ES" sz="8000" dirty="0">
                <a:latin typeface="Arial" panose="020B0604020202020204" pitchFamily="34" charset="0"/>
                <a:cs typeface="Arial" panose="020B0604020202020204" pitchFamily="34" charset="0"/>
              </a:rPr>
              <a:t>. </a:t>
            </a:r>
            <a:r>
              <a:rPr lang="es-ES" sz="8000" dirty="0" err="1">
                <a:latin typeface="Arial" panose="020B0604020202020204" pitchFamily="34" charset="0"/>
                <a:cs typeface="Arial" panose="020B0604020202020204" pitchFamily="34" charset="0"/>
              </a:rPr>
              <a:t>Angel</a:t>
            </a:r>
            <a:r>
              <a:rPr lang="es-ES" sz="8000" dirty="0">
                <a:latin typeface="Arial" panose="020B0604020202020204" pitchFamily="34" charset="0"/>
                <a:cs typeface="Arial" panose="020B0604020202020204" pitchFamily="34" charset="0"/>
              </a:rPr>
              <a:t> Carrasco Sanz</a:t>
            </a:r>
            <a:br>
              <a:rPr lang="es-ES" sz="8000" dirty="0">
                <a:latin typeface="Arial" panose="020B0604020202020204" pitchFamily="34" charset="0"/>
                <a:cs typeface="Arial" panose="020B0604020202020204" pitchFamily="34" charset="0"/>
              </a:rPr>
            </a:br>
            <a:r>
              <a:rPr lang="es-ES" sz="8000" b="1" dirty="0" smtClean="0">
                <a:latin typeface="Arial" panose="020B0604020202020204" pitchFamily="34" charset="0"/>
                <a:cs typeface="Arial" panose="020B0604020202020204" pitchFamily="34" charset="0"/>
              </a:rPr>
              <a:t>General </a:t>
            </a:r>
            <a:r>
              <a:rPr lang="es-ES" sz="8000" b="1" dirty="0" err="1" smtClean="0">
                <a:latin typeface="Arial" panose="020B0604020202020204" pitchFamily="34" charset="0"/>
                <a:cs typeface="Arial" panose="020B0604020202020204" pitchFamily="34" charset="0"/>
              </a:rPr>
              <a:t>Secretary</a:t>
            </a:r>
            <a:r>
              <a:rPr lang="es-ES" sz="8000" b="1" dirty="0" smtClean="0">
                <a:latin typeface="Arial" panose="020B0604020202020204" pitchFamily="34" charset="0"/>
                <a:cs typeface="Arial" panose="020B0604020202020204" pitchFamily="34" charset="0"/>
              </a:rPr>
              <a:t> </a:t>
            </a:r>
            <a:r>
              <a:rPr lang="es-ES" sz="8000" dirty="0" smtClean="0">
                <a:latin typeface="Arial" panose="020B0604020202020204" pitchFamily="34" charset="0"/>
                <a:cs typeface="Arial" panose="020B0604020202020204" pitchFamily="34" charset="0"/>
              </a:rPr>
              <a:t>Dr</a:t>
            </a:r>
            <a:r>
              <a:rPr lang="es-ES" sz="8000" dirty="0">
                <a:latin typeface="Arial" panose="020B0604020202020204" pitchFamily="34" charset="0"/>
                <a:cs typeface="Arial" panose="020B0604020202020204" pitchFamily="34" charset="0"/>
              </a:rPr>
              <a:t>. Luis Sánchez Santos</a:t>
            </a:r>
            <a:br>
              <a:rPr lang="es-ES" sz="8000" dirty="0">
                <a:latin typeface="Arial" panose="020B0604020202020204" pitchFamily="34" charset="0"/>
                <a:cs typeface="Arial" panose="020B0604020202020204" pitchFamily="34" charset="0"/>
              </a:rPr>
            </a:br>
            <a:r>
              <a:rPr lang="es-ES" sz="8000" b="1" dirty="0" err="1" smtClean="0">
                <a:latin typeface="Arial" panose="020B0604020202020204" pitchFamily="34" charset="0"/>
                <a:cs typeface="Arial" panose="020B0604020202020204" pitchFamily="34" charset="0"/>
              </a:rPr>
              <a:t>Treasurer</a:t>
            </a:r>
            <a:r>
              <a:rPr lang="es-ES" sz="8000" b="1" dirty="0" smtClean="0">
                <a:latin typeface="Arial" panose="020B0604020202020204" pitchFamily="34" charset="0"/>
                <a:cs typeface="Arial" panose="020B0604020202020204" pitchFamily="34" charset="0"/>
              </a:rPr>
              <a:t> </a:t>
            </a:r>
            <a:r>
              <a:rPr lang="es-ES" sz="8000" dirty="0" smtClean="0">
                <a:latin typeface="Arial" panose="020B0604020202020204" pitchFamily="34" charset="0"/>
                <a:cs typeface="Arial" panose="020B0604020202020204" pitchFamily="34" charset="0"/>
              </a:rPr>
              <a:t>Dr</a:t>
            </a:r>
            <a:r>
              <a:rPr lang="es-ES" sz="8000" dirty="0">
                <a:latin typeface="Arial" panose="020B0604020202020204" pitchFamily="34" charset="0"/>
                <a:cs typeface="Arial" panose="020B0604020202020204" pitchFamily="34" charset="0"/>
              </a:rPr>
              <a:t>. Daniela </a:t>
            </a:r>
            <a:r>
              <a:rPr lang="es-ES" sz="8000" dirty="0" err="1">
                <a:latin typeface="Arial" panose="020B0604020202020204" pitchFamily="34" charset="0"/>
                <a:cs typeface="Arial" panose="020B0604020202020204" pitchFamily="34" charset="0"/>
              </a:rPr>
              <a:t>Kasparek</a:t>
            </a:r>
            <a:r>
              <a:rPr lang="es-ES" sz="8000" dirty="0">
                <a:latin typeface="Arial" panose="020B0604020202020204" pitchFamily="34" charset="0"/>
                <a:cs typeface="Arial" panose="020B0604020202020204" pitchFamily="34" charset="0"/>
              </a:rPr>
              <a:t/>
            </a:r>
            <a:br>
              <a:rPr lang="es-ES" sz="8000" dirty="0">
                <a:latin typeface="Arial" panose="020B0604020202020204" pitchFamily="34" charset="0"/>
                <a:cs typeface="Arial" panose="020B0604020202020204" pitchFamily="34" charset="0"/>
              </a:rPr>
            </a:br>
            <a:r>
              <a:rPr lang="es-ES" sz="8000" b="1" dirty="0" err="1" smtClean="0">
                <a:latin typeface="Arial" panose="020B0604020202020204" pitchFamily="34" charset="0"/>
                <a:cs typeface="Arial" panose="020B0604020202020204" pitchFamily="34" charset="0"/>
              </a:rPr>
              <a:t>President</a:t>
            </a:r>
            <a:r>
              <a:rPr lang="es-ES" sz="8000" b="1" dirty="0" smtClean="0">
                <a:latin typeface="Arial" panose="020B0604020202020204" pitchFamily="34" charset="0"/>
                <a:cs typeface="Arial" panose="020B0604020202020204" pitchFamily="34" charset="0"/>
              </a:rPr>
              <a:t> </a:t>
            </a:r>
            <a:r>
              <a:rPr lang="es-ES" sz="8000" b="1" dirty="0">
                <a:latin typeface="Arial" panose="020B0604020202020204" pitchFamily="34" charset="0"/>
                <a:cs typeface="Arial" panose="020B0604020202020204" pitchFamily="34" charset="0"/>
              </a:rPr>
              <a:t>of </a:t>
            </a:r>
            <a:r>
              <a:rPr lang="es-ES" sz="8000" b="1" dirty="0" smtClean="0">
                <a:latin typeface="Arial" panose="020B0604020202020204" pitchFamily="34" charset="0"/>
                <a:cs typeface="Arial" panose="020B0604020202020204" pitchFamily="34" charset="0"/>
              </a:rPr>
              <a:t>Honor </a:t>
            </a:r>
            <a:r>
              <a:rPr lang="es-ES" sz="8000" dirty="0" smtClean="0">
                <a:latin typeface="Arial" panose="020B0604020202020204" pitchFamily="34" charset="0"/>
                <a:cs typeface="Arial" panose="020B0604020202020204" pitchFamily="34" charset="0"/>
              </a:rPr>
              <a:t>Dr</a:t>
            </a:r>
            <a:r>
              <a:rPr lang="es-ES" sz="8000" dirty="0">
                <a:latin typeface="Arial" panose="020B0604020202020204" pitchFamily="34" charset="0"/>
                <a:cs typeface="Arial" panose="020B0604020202020204" pitchFamily="34" charset="0"/>
              </a:rPr>
              <a:t>. </a:t>
            </a:r>
            <a:r>
              <a:rPr lang="es-ES" sz="8000" dirty="0" err="1">
                <a:latin typeface="Arial" panose="020B0604020202020204" pitchFamily="34" charset="0"/>
                <a:cs typeface="Arial" panose="020B0604020202020204" pitchFamily="34" charset="0"/>
              </a:rPr>
              <a:t>Elke</a:t>
            </a:r>
            <a:r>
              <a:rPr lang="es-ES" sz="8000" dirty="0">
                <a:latin typeface="Arial" panose="020B0604020202020204" pitchFamily="34" charset="0"/>
                <a:cs typeface="Arial" panose="020B0604020202020204" pitchFamily="34" charset="0"/>
              </a:rPr>
              <a:t> </a:t>
            </a:r>
            <a:r>
              <a:rPr lang="es-ES" sz="8000" dirty="0" err="1">
                <a:latin typeface="Arial" panose="020B0604020202020204" pitchFamily="34" charset="0"/>
                <a:cs typeface="Arial" panose="020B0604020202020204" pitchFamily="34" charset="0"/>
              </a:rPr>
              <a:t>Jaeger-Roman</a:t>
            </a:r>
            <a:r>
              <a:rPr lang="es-ES" sz="8000" dirty="0">
                <a:latin typeface="Arial" panose="020B0604020202020204" pitchFamily="34" charset="0"/>
                <a:cs typeface="Arial" panose="020B0604020202020204" pitchFamily="34" charset="0"/>
              </a:rPr>
              <a:t/>
            </a:r>
            <a:br>
              <a:rPr lang="es-ES" sz="8000" dirty="0">
                <a:latin typeface="Arial" panose="020B0604020202020204" pitchFamily="34" charset="0"/>
                <a:cs typeface="Arial" panose="020B0604020202020204" pitchFamily="34" charset="0"/>
              </a:rPr>
            </a:br>
            <a:r>
              <a:rPr lang="es-ES" sz="8000" b="1" dirty="0" err="1" smtClean="0">
                <a:latin typeface="Arial" panose="020B0604020202020204" pitchFamily="34" charset="0"/>
                <a:cs typeface="Arial" panose="020B0604020202020204" pitchFamily="34" charset="0"/>
              </a:rPr>
              <a:t>Assistant</a:t>
            </a:r>
            <a:r>
              <a:rPr lang="es-ES" sz="8000" b="1" dirty="0" smtClean="0">
                <a:latin typeface="Arial" panose="020B0604020202020204" pitchFamily="34" charset="0"/>
                <a:cs typeface="Arial" panose="020B0604020202020204" pitchFamily="34" charset="0"/>
              </a:rPr>
              <a:t> </a:t>
            </a:r>
            <a:r>
              <a:rPr lang="es-ES" sz="8000" b="1" dirty="0">
                <a:latin typeface="Arial" panose="020B0604020202020204" pitchFamily="34" charset="0"/>
                <a:cs typeface="Arial" panose="020B0604020202020204" pitchFamily="34" charset="0"/>
              </a:rPr>
              <a:t>to General </a:t>
            </a:r>
            <a:r>
              <a:rPr lang="es-ES" sz="8000" b="1" dirty="0" err="1" smtClean="0">
                <a:latin typeface="Arial" panose="020B0604020202020204" pitchFamily="34" charset="0"/>
                <a:cs typeface="Arial" panose="020B0604020202020204" pitchFamily="34" charset="0"/>
              </a:rPr>
              <a:t>Secretary</a:t>
            </a:r>
            <a:r>
              <a:rPr lang="es-ES" sz="8000" b="1" dirty="0" smtClean="0">
                <a:latin typeface="Arial" panose="020B0604020202020204" pitchFamily="34" charset="0"/>
                <a:cs typeface="Arial" panose="020B0604020202020204" pitchFamily="34" charset="0"/>
              </a:rPr>
              <a:t> </a:t>
            </a:r>
            <a:r>
              <a:rPr lang="es-ES" sz="8000" dirty="0" smtClean="0">
                <a:latin typeface="Arial" panose="020B0604020202020204" pitchFamily="34" charset="0"/>
                <a:cs typeface="Arial" panose="020B0604020202020204" pitchFamily="34" charset="0"/>
              </a:rPr>
              <a:t>Dr</a:t>
            </a:r>
            <a:r>
              <a:rPr lang="es-ES" sz="8000" dirty="0">
                <a:latin typeface="Arial" panose="020B0604020202020204" pitchFamily="34" charset="0"/>
                <a:cs typeface="Arial" panose="020B0604020202020204" pitchFamily="34" charset="0"/>
              </a:rPr>
              <a:t>. Marie-</a:t>
            </a:r>
            <a:r>
              <a:rPr lang="es-ES" sz="8000" dirty="0" err="1">
                <a:latin typeface="Arial" panose="020B0604020202020204" pitchFamily="34" charset="0"/>
                <a:cs typeface="Arial" panose="020B0604020202020204" pitchFamily="34" charset="0"/>
              </a:rPr>
              <a:t>Nöelle</a:t>
            </a:r>
            <a:r>
              <a:rPr lang="es-ES" sz="8000" dirty="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Robberecht</a:t>
            </a:r>
            <a:endParaRPr lang="es-ES" sz="8000" dirty="0" smtClean="0">
              <a:latin typeface="Arial" panose="020B0604020202020204" pitchFamily="34" charset="0"/>
              <a:cs typeface="Arial" panose="020B0604020202020204" pitchFamily="34" charset="0"/>
            </a:endParaRPr>
          </a:p>
          <a:p>
            <a:pPr marL="0" indent="0">
              <a:lnSpc>
                <a:spcPct val="120000"/>
              </a:lnSpc>
              <a:buNone/>
            </a:pPr>
            <a:r>
              <a:rPr lang="es-ES" sz="8000" b="1" dirty="0" err="1" smtClean="0">
                <a:latin typeface="Arial" panose="020B0604020202020204" pitchFamily="34" charset="0"/>
                <a:cs typeface="Arial" panose="020B0604020202020204" pitchFamily="34" charset="0"/>
              </a:rPr>
              <a:t>Executice</a:t>
            </a:r>
            <a:r>
              <a:rPr lang="es-ES" sz="8000" b="1" dirty="0" smtClean="0">
                <a:latin typeface="Arial" panose="020B0604020202020204" pitchFamily="34" charset="0"/>
                <a:cs typeface="Arial" panose="020B0604020202020204" pitchFamily="34" charset="0"/>
              </a:rPr>
              <a:t> </a:t>
            </a:r>
            <a:r>
              <a:rPr lang="es-ES" sz="8000" b="1" dirty="0" err="1" smtClean="0">
                <a:latin typeface="Arial" panose="020B0604020202020204" pitchFamily="34" charset="0"/>
                <a:cs typeface="Arial" panose="020B0604020202020204" pitchFamily="34" charset="0"/>
              </a:rPr>
              <a:t>Committee</a:t>
            </a:r>
            <a:r>
              <a:rPr lang="es-ES" sz="8000" b="1" dirty="0" smtClean="0">
                <a:latin typeface="Arial" panose="020B0604020202020204" pitchFamily="34" charset="0"/>
                <a:cs typeface="Arial" panose="020B0604020202020204" pitchFamily="34" charset="0"/>
              </a:rPr>
              <a:t> </a:t>
            </a:r>
            <a:r>
              <a:rPr lang="es-ES" sz="8000" dirty="0" smtClean="0">
                <a:latin typeface="Arial" panose="020B0604020202020204" pitchFamily="34" charset="0"/>
                <a:cs typeface="Arial" panose="020B0604020202020204" pitchFamily="34" charset="0"/>
              </a:rPr>
              <a:t>has 21 </a:t>
            </a:r>
            <a:r>
              <a:rPr lang="es-ES" sz="8000" dirty="0" err="1" smtClean="0">
                <a:latin typeface="Arial" panose="020B0604020202020204" pitchFamily="34" charset="0"/>
                <a:cs typeface="Arial" panose="020B0604020202020204" pitchFamily="34" charset="0"/>
              </a:rPr>
              <a:t>members</a:t>
            </a:r>
            <a:r>
              <a:rPr lang="es-ES" sz="8000" dirty="0" smtClean="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from</a:t>
            </a:r>
            <a:r>
              <a:rPr lang="es-ES" sz="8000" dirty="0" smtClean="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all</a:t>
            </a:r>
            <a:r>
              <a:rPr lang="es-ES" sz="8000" dirty="0" smtClean="0">
                <a:latin typeface="Arial" panose="020B0604020202020204" pitchFamily="34" charset="0"/>
                <a:cs typeface="Arial" panose="020B0604020202020204" pitchFamily="34" charset="0"/>
              </a:rPr>
              <a:t> 21 </a:t>
            </a:r>
            <a:r>
              <a:rPr lang="es-ES" sz="8000" dirty="0" err="1" smtClean="0">
                <a:latin typeface="Arial" panose="020B0604020202020204" pitchFamily="34" charset="0"/>
                <a:cs typeface="Arial" panose="020B0604020202020204" pitchFamily="34" charset="0"/>
              </a:rPr>
              <a:t>associations</a:t>
            </a:r>
            <a:r>
              <a:rPr lang="es-ES" sz="8000" dirty="0" smtClean="0">
                <a:latin typeface="Arial" panose="020B0604020202020204" pitchFamily="34" charset="0"/>
                <a:cs typeface="Arial" panose="020B0604020202020204" pitchFamily="34" charset="0"/>
              </a:rPr>
              <a:t> </a:t>
            </a:r>
          </a:p>
          <a:p>
            <a:pPr marL="0" indent="0">
              <a:lnSpc>
                <a:spcPct val="120000"/>
              </a:lnSpc>
              <a:buNone/>
            </a:pPr>
            <a:r>
              <a:rPr lang="es-ES" sz="8000" dirty="0" err="1" smtClean="0">
                <a:latin typeface="Arial" panose="020B0604020202020204" pitchFamily="34" charset="0"/>
                <a:cs typeface="Arial" panose="020B0604020202020204" pitchFamily="34" charset="0"/>
              </a:rPr>
              <a:t>Every</a:t>
            </a:r>
            <a:r>
              <a:rPr lang="es-ES" sz="8000" dirty="0" smtClean="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association</a:t>
            </a:r>
            <a:r>
              <a:rPr lang="es-ES" sz="8000" dirty="0" smtClean="0">
                <a:latin typeface="Arial" panose="020B0604020202020204" pitchFamily="34" charset="0"/>
                <a:cs typeface="Arial" panose="020B0604020202020204" pitchFamily="34" charset="0"/>
              </a:rPr>
              <a:t> has a </a:t>
            </a:r>
            <a:r>
              <a:rPr lang="es-ES" sz="8000" dirty="0" err="1" smtClean="0">
                <a:latin typeface="Arial" panose="020B0604020202020204" pitchFamily="34" charset="0"/>
                <a:cs typeface="Arial" panose="020B0604020202020204" pitchFamily="34" charset="0"/>
              </a:rPr>
              <a:t>certain</a:t>
            </a:r>
            <a:r>
              <a:rPr lang="es-ES" sz="8000" dirty="0" smtClean="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number</a:t>
            </a:r>
            <a:r>
              <a:rPr lang="es-ES" sz="8000" dirty="0" smtClean="0">
                <a:latin typeface="Arial" panose="020B0604020202020204" pitchFamily="34" charset="0"/>
                <a:cs typeface="Arial" panose="020B0604020202020204" pitchFamily="34" charset="0"/>
              </a:rPr>
              <a:t> of </a:t>
            </a:r>
            <a:r>
              <a:rPr lang="es-ES" sz="8000" b="1" dirty="0" err="1" smtClean="0">
                <a:latin typeface="Arial" panose="020B0604020202020204" pitchFamily="34" charset="0"/>
                <a:cs typeface="Arial" panose="020B0604020202020204" pitchFamily="34" charset="0"/>
              </a:rPr>
              <a:t>delegates</a:t>
            </a:r>
            <a:r>
              <a:rPr lang="es-ES" sz="8000" dirty="0" smtClean="0">
                <a:latin typeface="Arial" panose="020B0604020202020204" pitchFamily="34" charset="0"/>
                <a:cs typeface="Arial" panose="020B0604020202020204" pitchFamily="34" charset="0"/>
              </a:rPr>
              <a:t> to </a:t>
            </a:r>
            <a:r>
              <a:rPr lang="es-ES" sz="8000" dirty="0" err="1" smtClean="0">
                <a:latin typeface="Arial" panose="020B0604020202020204" pitchFamily="34" charset="0"/>
                <a:cs typeface="Arial" panose="020B0604020202020204" pitchFamily="34" charset="0"/>
              </a:rPr>
              <a:t>the</a:t>
            </a:r>
            <a:r>
              <a:rPr lang="es-ES" sz="8000" dirty="0" smtClean="0">
                <a:latin typeface="Arial" panose="020B0604020202020204" pitchFamily="34" charset="0"/>
                <a:cs typeface="Arial" panose="020B0604020202020204" pitchFamily="34" charset="0"/>
              </a:rPr>
              <a:t> General </a:t>
            </a:r>
            <a:r>
              <a:rPr lang="es-ES" sz="8000" dirty="0" err="1" smtClean="0">
                <a:latin typeface="Arial" panose="020B0604020202020204" pitchFamily="34" charset="0"/>
                <a:cs typeface="Arial" panose="020B0604020202020204" pitchFamily="34" charset="0"/>
              </a:rPr>
              <a:t>Assembly</a:t>
            </a:r>
            <a:r>
              <a:rPr lang="es-ES" sz="8000" dirty="0" smtClean="0">
                <a:latin typeface="Arial" panose="020B0604020202020204" pitchFamily="34" charset="0"/>
                <a:cs typeface="Arial" panose="020B0604020202020204" pitchFamily="34" charset="0"/>
              </a:rPr>
              <a:t> </a:t>
            </a:r>
            <a:r>
              <a:rPr lang="es-ES" sz="8000" dirty="0">
                <a:latin typeface="Arial" panose="020B0604020202020204" pitchFamily="34" charset="0"/>
                <a:cs typeface="Arial" panose="020B0604020202020204" pitchFamily="34" charset="0"/>
              </a:rPr>
              <a:t/>
            </a:r>
            <a:br>
              <a:rPr lang="es-ES" sz="8000" dirty="0">
                <a:latin typeface="Arial" panose="020B0604020202020204" pitchFamily="34" charset="0"/>
                <a:cs typeface="Arial" panose="020B0604020202020204" pitchFamily="34" charset="0"/>
              </a:rPr>
            </a:br>
            <a:endParaRPr lang="es-ES" sz="8000" dirty="0" smtClean="0">
              <a:latin typeface="Arial" panose="020B0604020202020204" pitchFamily="34" charset="0"/>
              <a:cs typeface="Arial" panose="020B0604020202020204" pitchFamily="34" charset="0"/>
            </a:endParaRPr>
          </a:p>
          <a:p>
            <a:pPr marL="0" indent="0">
              <a:lnSpc>
                <a:spcPct val="120000"/>
              </a:lnSpc>
              <a:buNone/>
            </a:pPr>
            <a:r>
              <a:rPr lang="es-ES" sz="8000" b="1" dirty="0" err="1" smtClean="0">
                <a:latin typeface="Arial" panose="020B0604020202020204" pitchFamily="34" charset="0"/>
                <a:cs typeface="Arial" panose="020B0604020202020204" pitchFamily="34" charset="0"/>
              </a:rPr>
              <a:t>Working</a:t>
            </a:r>
            <a:r>
              <a:rPr lang="es-ES" sz="8000" b="1" dirty="0" smtClean="0">
                <a:latin typeface="Arial" panose="020B0604020202020204" pitchFamily="34" charset="0"/>
                <a:cs typeface="Arial" panose="020B0604020202020204" pitchFamily="34" charset="0"/>
              </a:rPr>
              <a:t> </a:t>
            </a:r>
            <a:r>
              <a:rPr lang="es-ES" sz="8000" b="1" dirty="0" err="1" smtClean="0">
                <a:latin typeface="Arial" panose="020B0604020202020204" pitchFamily="34" charset="0"/>
                <a:cs typeface="Arial" panose="020B0604020202020204" pitchFamily="34" charset="0"/>
              </a:rPr>
              <a:t>groups</a:t>
            </a:r>
            <a:r>
              <a:rPr lang="es-ES" sz="8000" dirty="0" smtClean="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Research</a:t>
            </a:r>
            <a:r>
              <a:rPr lang="es-ES" sz="8000" dirty="0" smtClean="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Curriculum</a:t>
            </a:r>
            <a:r>
              <a:rPr lang="es-ES" sz="8000" dirty="0" smtClean="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Strategy</a:t>
            </a:r>
            <a:r>
              <a:rPr lang="es-ES" sz="8000" dirty="0" smtClean="0">
                <a:latin typeface="Arial" panose="020B0604020202020204" pitchFamily="34" charset="0"/>
                <a:cs typeface="Arial" panose="020B0604020202020204" pitchFamily="34" charset="0"/>
              </a:rPr>
              <a:t> and </a:t>
            </a:r>
            <a:r>
              <a:rPr lang="es-ES" sz="8000" dirty="0" err="1" smtClean="0">
                <a:latin typeface="Arial" panose="020B0604020202020204" pitchFamily="34" charset="0"/>
                <a:cs typeface="Arial" panose="020B0604020202020204" pitchFamily="34" charset="0"/>
              </a:rPr>
              <a:t>Advocacy</a:t>
            </a:r>
            <a:r>
              <a:rPr lang="es-ES" sz="8000" dirty="0" smtClean="0">
                <a:latin typeface="Arial" panose="020B0604020202020204" pitchFamily="34" charset="0"/>
                <a:cs typeface="Arial" panose="020B0604020202020204" pitchFamily="34" charset="0"/>
              </a:rPr>
              <a:t> , </a:t>
            </a:r>
            <a:r>
              <a:rPr lang="es-ES" sz="8000" dirty="0" err="1" smtClean="0">
                <a:latin typeface="Arial" panose="020B0604020202020204" pitchFamily="34" charset="0"/>
                <a:cs typeface="Arial" panose="020B0604020202020204" pitchFamily="34" charset="0"/>
              </a:rPr>
              <a:t>Science</a:t>
            </a:r>
            <a:r>
              <a:rPr lang="es-ES" sz="8000" dirty="0" smtClean="0">
                <a:latin typeface="Arial" panose="020B0604020202020204" pitchFamily="34" charset="0"/>
                <a:cs typeface="Arial" panose="020B0604020202020204" pitchFamily="34" charset="0"/>
              </a:rPr>
              <a:t>, </a:t>
            </a:r>
            <a:r>
              <a:rPr lang="es-ES" sz="8000" dirty="0" err="1" smtClean="0">
                <a:latin typeface="Arial" panose="020B0604020202020204" pitchFamily="34" charset="0"/>
                <a:cs typeface="Arial" panose="020B0604020202020204" pitchFamily="34" charset="0"/>
              </a:rPr>
              <a:t>Vaccination</a:t>
            </a:r>
            <a:r>
              <a:rPr lang="es-ES" sz="8000" dirty="0" smtClean="0">
                <a:latin typeface="Arial" panose="020B0604020202020204" pitchFamily="34" charset="0"/>
                <a:cs typeface="Arial" panose="020B0604020202020204" pitchFamily="34" charset="0"/>
              </a:rPr>
              <a:t> COSI</a:t>
            </a:r>
            <a:endParaRPr lang="es-ES" sz="8000" dirty="0">
              <a:latin typeface="Arial" panose="020B060402020202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220053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8037" y="2250993"/>
            <a:ext cx="5098867" cy="4048207"/>
          </a:xfrm>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4137" y="193066"/>
            <a:ext cx="2824725" cy="6438095"/>
          </a:xfrm>
          <a:prstGeom prst="rect">
            <a:avLst/>
          </a:prstGeom>
        </p:spPr>
      </p:pic>
      <p:sp>
        <p:nvSpPr>
          <p:cNvPr id="7" name="Rechteck 6"/>
          <p:cNvSpPr/>
          <p:nvPr/>
        </p:nvSpPr>
        <p:spPr>
          <a:xfrm>
            <a:off x="287365" y="193066"/>
            <a:ext cx="9793613" cy="1938992"/>
          </a:xfrm>
          <a:prstGeom prst="rect">
            <a:avLst/>
          </a:prstGeom>
          <a:noFill/>
        </p:spPr>
        <p:txBody>
          <a:bodyPr wrap="square" lIns="91440" tIns="45720" rIns="91440" bIns="45720">
            <a:spAutoFit/>
          </a:bodyPr>
          <a:lstStyle/>
          <a:p>
            <a:r>
              <a:rPr lang="de-DE"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2015: 21 </a:t>
            </a:r>
            <a:r>
              <a:rPr lang="de-DE" sz="40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associations</a:t>
            </a:r>
            <a:r>
              <a:rPr lang="de-DE"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in 18 countries </a:t>
            </a:r>
            <a:r>
              <a:rPr lang="de-DE" sz="40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representing</a:t>
            </a:r>
            <a:r>
              <a:rPr lang="de-DE"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de-DE" sz="40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more</a:t>
            </a:r>
            <a:r>
              <a:rPr lang="de-DE"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de-DE" sz="40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a:t>
            </a:r>
            <a:r>
              <a:rPr lang="de-DE"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25000 </a:t>
            </a:r>
          </a:p>
          <a:p>
            <a:r>
              <a:rPr lang="de-DE"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Primary Care- / Community- Paediatricians </a:t>
            </a:r>
            <a:endParaRPr lang="de-DE"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08965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p:cNvGraphicFramePr>
            <a:graphicFrameLocks noGrp="1"/>
          </p:cNvGraphicFramePr>
          <p:nvPr>
            <p:ph idx="1"/>
            <p:extLst>
              <p:ext uri="{D42A27DB-BD31-4B8C-83A1-F6EECF244321}">
                <p14:modId xmlns:p14="http://schemas.microsoft.com/office/powerpoint/2010/main" val="197430912"/>
              </p:ext>
            </p:extLst>
          </p:nvPr>
        </p:nvGraphicFramePr>
        <p:xfrm>
          <a:off x="1230489" y="1106313"/>
          <a:ext cx="10123311" cy="5073423"/>
        </p:xfrm>
        <a:graphic>
          <a:graphicData uri="http://schemas.openxmlformats.org/drawingml/2006/table">
            <a:tbl>
              <a:tblPr firstRow="1" firstCol="1" bandRow="1">
                <a:tableStyleId>{5C22544A-7EE6-4342-B048-85BDC9FD1C3A}</a:tableStyleId>
              </a:tblPr>
              <a:tblGrid>
                <a:gridCol w="10123311"/>
              </a:tblGrid>
              <a:tr h="450126">
                <a:tc>
                  <a:txBody>
                    <a:bodyPr/>
                    <a:lstStyle/>
                    <a:p>
                      <a:pPr>
                        <a:spcAft>
                          <a:spcPts val="0"/>
                        </a:spcAft>
                      </a:pPr>
                      <a:r>
                        <a:rPr lang="en-GB" sz="2400" dirty="0">
                          <a:effectLst/>
                        </a:rPr>
                        <a:t>ECPCP meetings venues</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dirty="0">
                          <a:effectLst/>
                        </a:rPr>
                        <a:t>November 2009	</a:t>
                      </a:r>
                      <a:r>
                        <a:rPr lang="en-GB" sz="2000" dirty="0" smtClean="0">
                          <a:effectLst/>
                        </a:rPr>
                        <a:t>                Berlin </a:t>
                      </a:r>
                      <a:r>
                        <a:rPr lang="en-GB" sz="2000" dirty="0">
                          <a:effectLst/>
                        </a:rPr>
                        <a:t>			EC, Foundation of ECPCP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dirty="0">
                          <a:effectLst/>
                        </a:rPr>
                        <a:t>March 2010 		Budapest		EC, GA		</a:t>
                      </a:r>
                      <a:endParaRPr lang="es-ES" sz="2000" dirty="0">
                        <a:effectLst/>
                        <a:latin typeface="Arial" panose="020B0604020202020204" pitchFamily="34" charset="0"/>
                        <a:ea typeface="Times New Roman" panose="02020603050405020304" pitchFamily="18" charset="0"/>
                      </a:endParaRPr>
                    </a:p>
                  </a:txBody>
                  <a:tcPr marL="68580" marR="68580" marT="0" marB="0"/>
                </a:tc>
              </a:tr>
              <a:tr h="385823">
                <a:tc>
                  <a:txBody>
                    <a:bodyPr/>
                    <a:lstStyle/>
                    <a:p>
                      <a:pPr>
                        <a:spcAft>
                          <a:spcPts val="0"/>
                        </a:spcAft>
                      </a:pPr>
                      <a:r>
                        <a:rPr lang="en-GB" sz="2000" dirty="0">
                          <a:effectLst/>
                        </a:rPr>
                        <a:t>October 2010	</a:t>
                      </a:r>
                      <a:r>
                        <a:rPr lang="en-GB" sz="2000" dirty="0" smtClean="0">
                          <a:effectLst/>
                        </a:rPr>
                        <a:t>                Copenhagen </a:t>
                      </a:r>
                      <a:r>
                        <a:rPr lang="en-GB" sz="2000" dirty="0">
                          <a:effectLst/>
                        </a:rPr>
                        <a:t>	</a:t>
                      </a:r>
                      <a:r>
                        <a:rPr lang="en-GB" sz="2000" dirty="0" smtClean="0">
                          <a:effectLst/>
                        </a:rPr>
                        <a:t>                EC</a:t>
                      </a:r>
                      <a:r>
                        <a:rPr lang="en-GB" sz="2000" dirty="0">
                          <a:effectLst/>
                        </a:rPr>
                        <a:t>, GA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dirty="0">
                          <a:effectLst/>
                        </a:rPr>
                        <a:t>May 2011 		Vilnius			EC, GA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dirty="0">
                          <a:effectLst/>
                        </a:rPr>
                        <a:t>October 2011	</a:t>
                      </a:r>
                      <a:r>
                        <a:rPr lang="en-GB" sz="2000" dirty="0" smtClean="0">
                          <a:effectLst/>
                        </a:rPr>
                        <a:t>                Budapest </a:t>
                      </a:r>
                      <a:r>
                        <a:rPr lang="en-GB" sz="2000" dirty="0">
                          <a:effectLst/>
                        </a:rPr>
                        <a:t>		EC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dirty="0">
                          <a:effectLst/>
                        </a:rPr>
                        <a:t>June 2012		Strasbourg		EC, GA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418401">
                <a:tc>
                  <a:txBody>
                    <a:bodyPr/>
                    <a:lstStyle/>
                    <a:p>
                      <a:pPr>
                        <a:spcAft>
                          <a:spcPts val="0"/>
                        </a:spcAft>
                      </a:pPr>
                      <a:r>
                        <a:rPr lang="en-GB" sz="2000" dirty="0">
                          <a:effectLst/>
                        </a:rPr>
                        <a:t>November 2012 	</a:t>
                      </a:r>
                      <a:r>
                        <a:rPr lang="en-GB" sz="2000" dirty="0" smtClean="0">
                          <a:effectLst/>
                        </a:rPr>
                        <a:t>                Budapest </a:t>
                      </a:r>
                      <a:r>
                        <a:rPr lang="en-GB" sz="2000" dirty="0">
                          <a:effectLst/>
                        </a:rPr>
                        <a:t>		</a:t>
                      </a:r>
                      <a:r>
                        <a:rPr lang="en-GB" sz="2000" dirty="0" smtClean="0">
                          <a:effectLst/>
                        </a:rPr>
                        <a:t>EC</a:t>
                      </a:r>
                      <a:r>
                        <a:rPr lang="en-GB" sz="2000" dirty="0">
                          <a:effectLst/>
                        </a:rPr>
                        <a:t>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dirty="0">
                          <a:effectLst/>
                        </a:rPr>
                        <a:t>July 2013 		Tel Aviv 		</a:t>
                      </a:r>
                      <a:r>
                        <a:rPr lang="en-GB" sz="2000" dirty="0" smtClean="0">
                          <a:effectLst/>
                        </a:rPr>
                        <a:t>                EC</a:t>
                      </a:r>
                      <a:r>
                        <a:rPr lang="en-GB" sz="2000" dirty="0">
                          <a:effectLst/>
                        </a:rPr>
                        <a:t>, GA, Practice visits premiere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kern="1400" spc="25" dirty="0">
                          <a:effectLst/>
                        </a:rPr>
                        <a:t>October 2013 	</a:t>
                      </a:r>
                      <a:r>
                        <a:rPr lang="en-GB" sz="2000" kern="1400" spc="25" dirty="0" smtClean="0">
                          <a:effectLst/>
                        </a:rPr>
                        <a:t>               Santiago </a:t>
                      </a:r>
                      <a:r>
                        <a:rPr lang="en-GB" sz="2000" kern="1400" spc="25" dirty="0">
                          <a:effectLst/>
                        </a:rPr>
                        <a:t>de C.	</a:t>
                      </a:r>
                      <a:r>
                        <a:rPr lang="en-GB" sz="2000" kern="1400" spc="25" dirty="0" smtClean="0">
                          <a:effectLst/>
                        </a:rPr>
                        <a:t>               EC</a:t>
                      </a:r>
                      <a:r>
                        <a:rPr lang="en-GB" sz="2000" kern="1400" spc="25" dirty="0">
                          <a:effectLst/>
                        </a:rPr>
                        <a:t>, Practice visits		</a:t>
                      </a:r>
                      <a:endParaRPr lang="es-ES" sz="4000" kern="1400" spc="25" dirty="0">
                        <a:solidFill>
                          <a:srgbClr val="17365D"/>
                        </a:solidFill>
                        <a:effectLst/>
                        <a:latin typeface="Calibri" panose="020F0502020204030204" pitchFamily="34" charset="0"/>
                        <a:ea typeface="MS Gothi"/>
                        <a:cs typeface="Times New Roman" panose="02020603050405020304" pitchFamily="18" charset="0"/>
                      </a:endParaRPr>
                    </a:p>
                  </a:txBody>
                  <a:tcPr marL="68580" marR="68580" marT="0" marB="0"/>
                </a:tc>
              </a:tr>
              <a:tr h="346666">
                <a:tc>
                  <a:txBody>
                    <a:bodyPr/>
                    <a:lstStyle/>
                    <a:p>
                      <a:pPr>
                        <a:spcAft>
                          <a:spcPts val="0"/>
                        </a:spcAft>
                      </a:pPr>
                      <a:r>
                        <a:rPr lang="en-GB" sz="2000" dirty="0">
                          <a:effectLst/>
                        </a:rPr>
                        <a:t>March 2014 		Budapest 		</a:t>
                      </a:r>
                      <a:r>
                        <a:rPr lang="en-GB" sz="2000" dirty="0" smtClean="0">
                          <a:effectLst/>
                        </a:rPr>
                        <a:t>EC</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dirty="0">
                          <a:effectLst/>
                        </a:rPr>
                        <a:t>November 2014	</a:t>
                      </a:r>
                      <a:r>
                        <a:rPr lang="en-GB" sz="2000" dirty="0" smtClean="0">
                          <a:effectLst/>
                        </a:rPr>
                        <a:t>                Berlin</a:t>
                      </a:r>
                      <a:r>
                        <a:rPr lang="en-GB" sz="2000" dirty="0">
                          <a:effectLst/>
                        </a:rPr>
                        <a:t>			EC, GA, Practice visits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r h="385823">
                <a:tc>
                  <a:txBody>
                    <a:bodyPr/>
                    <a:lstStyle/>
                    <a:p>
                      <a:pPr>
                        <a:spcAft>
                          <a:spcPts val="0"/>
                        </a:spcAft>
                      </a:pPr>
                      <a:r>
                        <a:rPr lang="en-GB" sz="2000" dirty="0">
                          <a:effectLst/>
                        </a:rPr>
                        <a:t>April 2015		Rome			EC, Practice visits		</a:t>
                      </a:r>
                      <a:endParaRPr lang="es-ES" sz="2000" dirty="0">
                        <a:effectLst/>
                        <a:latin typeface="Times New Roman" panose="02020603050405020304" pitchFamily="18" charset="0"/>
                        <a:ea typeface="MS Mincho" panose="02020609040205080304" pitchFamily="49" charset="-128"/>
                        <a:cs typeface="Mangal" panose="02040503050203030202" pitchFamily="18" charset="0"/>
                      </a:endParaRPr>
                    </a:p>
                  </a:txBody>
                  <a:tcPr marL="68580" marR="68580" marT="0" marB="0"/>
                </a:tc>
              </a:tr>
            </a:tbl>
          </a:graphicData>
        </a:graphic>
      </p:graphicFrame>
    </p:spTree>
    <p:extLst>
      <p:ext uri="{BB962C8B-B14F-4D97-AF65-F5344CB8AC3E}">
        <p14:creationId xmlns:p14="http://schemas.microsoft.com/office/powerpoint/2010/main" val="2944218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4667" y="-171326"/>
            <a:ext cx="9999133" cy="6348289"/>
          </a:xfrm>
        </p:spPr>
      </p:pic>
    </p:spTree>
    <p:extLst>
      <p:ext uri="{BB962C8B-B14F-4D97-AF65-F5344CB8AC3E}">
        <p14:creationId xmlns:p14="http://schemas.microsoft.com/office/powerpoint/2010/main" val="4048149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5610578" y="610481"/>
            <a:ext cx="5926667" cy="4334051"/>
          </a:xfrm>
        </p:spPr>
        <p:txBody>
          <a:bodyPr>
            <a:noAutofit/>
          </a:bodyPr>
          <a:lstStyle/>
          <a:p>
            <a:pPr algn="l"/>
            <a:r>
              <a:rPr lang="de-DE" sz="3200" dirty="0" err="1" smtClean="0"/>
              <a:t>Why</a:t>
            </a:r>
            <a:r>
              <a:rPr lang="de-DE" sz="3200" dirty="0" smtClean="0"/>
              <a:t> </a:t>
            </a:r>
            <a:r>
              <a:rPr lang="de-DE" sz="3200" dirty="0" err="1" smtClean="0"/>
              <a:t>are</a:t>
            </a:r>
            <a:r>
              <a:rPr lang="de-DE" sz="3200" dirty="0" smtClean="0"/>
              <a:t> </a:t>
            </a:r>
            <a:r>
              <a:rPr lang="de-DE" sz="3200" dirty="0" err="1" smtClean="0"/>
              <a:t>some</a:t>
            </a:r>
            <a:r>
              <a:rPr lang="de-DE" sz="3200" dirty="0" smtClean="0"/>
              <a:t> countries </a:t>
            </a:r>
          </a:p>
          <a:p>
            <a:pPr algn="l"/>
            <a:r>
              <a:rPr lang="de-DE" sz="3200" dirty="0" err="1" smtClean="0"/>
              <a:t>grey</a:t>
            </a:r>
            <a:r>
              <a:rPr lang="de-DE" sz="3200" dirty="0" smtClean="0"/>
              <a:t> on </a:t>
            </a:r>
            <a:r>
              <a:rPr lang="de-DE" sz="3200" dirty="0" err="1" smtClean="0"/>
              <a:t>the</a:t>
            </a:r>
            <a:r>
              <a:rPr lang="de-DE" sz="3200" dirty="0" smtClean="0"/>
              <a:t> </a:t>
            </a:r>
            <a:r>
              <a:rPr lang="de-DE" sz="3200" dirty="0" err="1" smtClean="0"/>
              <a:t>maps</a:t>
            </a:r>
            <a:r>
              <a:rPr lang="de-DE" sz="3200" dirty="0" smtClean="0"/>
              <a:t> ?</a:t>
            </a:r>
          </a:p>
          <a:p>
            <a:endParaRPr lang="de-DE" dirty="0"/>
          </a:p>
          <a:p>
            <a:pPr marL="342900" indent="-342900" algn="l">
              <a:buFont typeface="Arial" panose="020B0604020202020204" pitchFamily="34" charset="0"/>
              <a:buChar char="•"/>
            </a:pPr>
            <a:r>
              <a:rPr lang="de-DE" dirty="0" err="1" smtClean="0"/>
              <a:t>You</a:t>
            </a:r>
            <a:r>
              <a:rPr lang="de-DE" dirty="0" smtClean="0"/>
              <a:t> </a:t>
            </a:r>
            <a:r>
              <a:rPr lang="de-DE" dirty="0" err="1" smtClean="0"/>
              <a:t>dont</a:t>
            </a:r>
            <a:r>
              <a:rPr lang="de-DE" dirty="0" smtClean="0"/>
              <a:t> find paediatricians in </a:t>
            </a:r>
            <a:r>
              <a:rPr lang="de-DE" dirty="0" err="1" smtClean="0"/>
              <a:t>the</a:t>
            </a:r>
            <a:r>
              <a:rPr lang="de-DE" dirty="0" smtClean="0"/>
              <a:t> </a:t>
            </a:r>
            <a:r>
              <a:rPr lang="de-DE" dirty="0" err="1" smtClean="0"/>
              <a:t>community</a:t>
            </a:r>
            <a:r>
              <a:rPr lang="de-DE" dirty="0" smtClean="0"/>
              <a:t> </a:t>
            </a:r>
            <a:r>
              <a:rPr lang="de-DE" dirty="0" err="1" smtClean="0"/>
              <a:t>of</a:t>
            </a:r>
            <a:r>
              <a:rPr lang="de-DE" dirty="0" smtClean="0"/>
              <a:t> </a:t>
            </a:r>
            <a:r>
              <a:rPr lang="de-DE" dirty="0" err="1" smtClean="0"/>
              <a:t>those</a:t>
            </a:r>
            <a:r>
              <a:rPr lang="de-DE" dirty="0" smtClean="0"/>
              <a:t> countries- </a:t>
            </a:r>
            <a:r>
              <a:rPr lang="de-DE" dirty="0" err="1" smtClean="0"/>
              <a:t>they</a:t>
            </a:r>
            <a:r>
              <a:rPr lang="de-DE" dirty="0" smtClean="0"/>
              <a:t> </a:t>
            </a:r>
            <a:r>
              <a:rPr lang="de-DE" dirty="0" err="1" smtClean="0"/>
              <a:t>work</a:t>
            </a:r>
            <a:r>
              <a:rPr lang="de-DE" dirty="0" smtClean="0"/>
              <a:t> in </a:t>
            </a:r>
            <a:r>
              <a:rPr lang="de-DE" dirty="0" err="1" smtClean="0"/>
              <a:t>hospitals</a:t>
            </a:r>
            <a:r>
              <a:rPr lang="de-DE" dirty="0" smtClean="0"/>
              <a:t>… </a:t>
            </a:r>
          </a:p>
          <a:p>
            <a:pPr marL="342900" indent="-342900" algn="l">
              <a:buFont typeface="Arial" panose="020B0604020202020204" pitchFamily="34" charset="0"/>
              <a:buChar char="•"/>
            </a:pPr>
            <a:r>
              <a:rPr lang="de-DE" dirty="0" err="1" smtClean="0"/>
              <a:t>They</a:t>
            </a:r>
            <a:r>
              <a:rPr lang="de-DE" dirty="0" smtClean="0"/>
              <a:t> </a:t>
            </a:r>
            <a:r>
              <a:rPr lang="de-DE" dirty="0" err="1" smtClean="0"/>
              <a:t>have</a:t>
            </a:r>
            <a:r>
              <a:rPr lang="de-DE" dirty="0" smtClean="0"/>
              <a:t> </a:t>
            </a:r>
            <a:r>
              <a:rPr lang="de-DE" dirty="0" err="1" smtClean="0"/>
              <a:t>few</a:t>
            </a:r>
            <a:r>
              <a:rPr lang="de-DE" dirty="0" smtClean="0"/>
              <a:t> paediatricians </a:t>
            </a:r>
            <a:r>
              <a:rPr lang="de-DE" dirty="0" err="1" smtClean="0"/>
              <a:t>working</a:t>
            </a:r>
            <a:r>
              <a:rPr lang="de-DE" dirty="0" smtClean="0"/>
              <a:t> in </a:t>
            </a:r>
            <a:r>
              <a:rPr lang="de-DE" dirty="0" err="1" smtClean="0"/>
              <a:t>the</a:t>
            </a:r>
            <a:r>
              <a:rPr lang="de-DE" dirty="0" smtClean="0"/>
              <a:t> </a:t>
            </a:r>
            <a:r>
              <a:rPr lang="de-DE" dirty="0" err="1" smtClean="0"/>
              <a:t>community</a:t>
            </a:r>
            <a:r>
              <a:rPr lang="de-DE" dirty="0" smtClean="0"/>
              <a:t> but do not </a:t>
            </a:r>
            <a:r>
              <a:rPr lang="de-DE" dirty="0" err="1" smtClean="0"/>
              <a:t>have</a:t>
            </a:r>
            <a:r>
              <a:rPr lang="de-DE" dirty="0" smtClean="0"/>
              <a:t> an </a:t>
            </a:r>
            <a:r>
              <a:rPr lang="de-DE" dirty="0" err="1" smtClean="0"/>
              <a:t>association</a:t>
            </a:r>
            <a:r>
              <a:rPr lang="de-DE" dirty="0" smtClean="0"/>
              <a:t> </a:t>
            </a:r>
            <a:r>
              <a:rPr lang="de-DE" dirty="0" err="1" smtClean="0"/>
              <a:t>for</a:t>
            </a:r>
            <a:r>
              <a:rPr lang="de-DE" dirty="0" smtClean="0"/>
              <a:t> </a:t>
            </a:r>
            <a:r>
              <a:rPr lang="de-DE" dirty="0" err="1" smtClean="0"/>
              <a:t>representation</a:t>
            </a:r>
            <a:r>
              <a:rPr lang="de-DE" dirty="0" smtClean="0"/>
              <a:t> </a:t>
            </a:r>
            <a:r>
              <a:rPr lang="de-DE" dirty="0" err="1" smtClean="0"/>
              <a:t>and</a:t>
            </a:r>
            <a:r>
              <a:rPr lang="de-DE" dirty="0" smtClean="0"/>
              <a:t>/ </a:t>
            </a:r>
            <a:r>
              <a:rPr lang="de-DE" dirty="0" err="1" smtClean="0"/>
              <a:t>or</a:t>
            </a:r>
            <a:r>
              <a:rPr lang="de-DE" dirty="0" smtClean="0"/>
              <a:t> not </a:t>
            </a:r>
            <a:r>
              <a:rPr lang="de-DE" dirty="0" err="1" smtClean="0"/>
              <a:t>decided</a:t>
            </a:r>
            <a:r>
              <a:rPr lang="de-DE" dirty="0" smtClean="0"/>
              <a:t> </a:t>
            </a:r>
            <a:r>
              <a:rPr lang="de-DE" dirty="0" err="1" smtClean="0"/>
              <a:t>to</a:t>
            </a:r>
            <a:r>
              <a:rPr lang="de-DE" dirty="0" smtClean="0"/>
              <a:t> </a:t>
            </a:r>
            <a:r>
              <a:rPr lang="de-DE" dirty="0" err="1" smtClean="0"/>
              <a:t>join</a:t>
            </a:r>
            <a:r>
              <a:rPr lang="de-DE" dirty="0" smtClean="0"/>
              <a:t> ECPCP</a:t>
            </a:r>
          </a:p>
          <a:p>
            <a:pPr marL="342900" indent="-342900" algn="l">
              <a:buFont typeface="Arial" panose="020B0604020202020204" pitchFamily="34" charset="0"/>
              <a:buChar char="•"/>
            </a:pPr>
            <a:r>
              <a:rPr lang="de-DE" dirty="0" smtClean="0"/>
              <a:t>GPs </a:t>
            </a:r>
            <a:r>
              <a:rPr lang="de-DE" dirty="0" err="1" smtClean="0"/>
              <a:t>or</a:t>
            </a:r>
            <a:r>
              <a:rPr lang="de-DE" dirty="0" smtClean="0"/>
              <a:t> </a:t>
            </a:r>
            <a:r>
              <a:rPr lang="de-DE" dirty="0" err="1" smtClean="0"/>
              <a:t>family</a:t>
            </a:r>
            <a:r>
              <a:rPr lang="de-DE" dirty="0" smtClean="0"/>
              <a:t> </a:t>
            </a:r>
            <a:r>
              <a:rPr lang="de-DE" dirty="0" err="1" smtClean="0"/>
              <a:t>doctors</a:t>
            </a:r>
            <a:r>
              <a:rPr lang="de-DE" dirty="0" smtClean="0"/>
              <a:t> </a:t>
            </a:r>
            <a:r>
              <a:rPr lang="de-DE" dirty="0" err="1" smtClean="0"/>
              <a:t>have</a:t>
            </a:r>
            <a:r>
              <a:rPr lang="de-DE" dirty="0" smtClean="0"/>
              <a:t> </a:t>
            </a:r>
            <a:r>
              <a:rPr lang="de-DE" dirty="0" err="1" smtClean="0"/>
              <a:t>the</a:t>
            </a:r>
            <a:r>
              <a:rPr lang="de-DE" dirty="0" smtClean="0"/>
              <a:t> </a:t>
            </a:r>
            <a:r>
              <a:rPr lang="de-DE" dirty="0" err="1" smtClean="0"/>
              <a:t>steering</a:t>
            </a:r>
            <a:r>
              <a:rPr lang="de-DE" dirty="0" smtClean="0"/>
              <a:t> </a:t>
            </a:r>
            <a:r>
              <a:rPr lang="de-DE" dirty="0" err="1" smtClean="0"/>
              <a:t>wheel</a:t>
            </a:r>
            <a:r>
              <a:rPr lang="de-DE" dirty="0" smtClean="0"/>
              <a:t> in </a:t>
            </a:r>
            <a:r>
              <a:rPr lang="de-DE" dirty="0" err="1" smtClean="0"/>
              <a:t>primary</a:t>
            </a:r>
            <a:r>
              <a:rPr lang="de-DE" dirty="0" smtClean="0"/>
              <a:t> care </a:t>
            </a:r>
            <a:r>
              <a:rPr lang="de-DE" dirty="0" err="1" smtClean="0"/>
              <a:t>sometimes</a:t>
            </a:r>
            <a:r>
              <a:rPr lang="de-DE" dirty="0" smtClean="0"/>
              <a:t> in a </a:t>
            </a:r>
            <a:r>
              <a:rPr lang="de-DE" dirty="0" err="1" smtClean="0"/>
              <a:t>deficient</a:t>
            </a:r>
            <a:r>
              <a:rPr lang="de-DE" dirty="0" smtClean="0"/>
              <a:t> NHS</a:t>
            </a:r>
          </a:p>
          <a:p>
            <a:pPr marL="342900" indent="-342900" algn="l">
              <a:buFont typeface="Arial" panose="020B0604020202020204" pitchFamily="34" charset="0"/>
              <a:buChar char="•"/>
            </a:pPr>
            <a:r>
              <a:rPr lang="de-DE" dirty="0" err="1" smtClean="0"/>
              <a:t>Is</a:t>
            </a:r>
            <a:r>
              <a:rPr lang="de-DE" dirty="0" smtClean="0"/>
              <a:t> </a:t>
            </a:r>
            <a:r>
              <a:rPr lang="de-DE" dirty="0" err="1" smtClean="0"/>
              <a:t>this</a:t>
            </a:r>
            <a:r>
              <a:rPr lang="de-DE" dirty="0" smtClean="0"/>
              <a:t> a </a:t>
            </a:r>
            <a:r>
              <a:rPr lang="de-DE" dirty="0" err="1" smtClean="0"/>
              <a:t>disadvantage</a:t>
            </a:r>
            <a:r>
              <a:rPr lang="de-DE" dirty="0" smtClean="0"/>
              <a:t>? This </a:t>
            </a:r>
            <a:r>
              <a:rPr lang="de-DE" dirty="0" err="1" smtClean="0"/>
              <a:t>is</a:t>
            </a:r>
            <a:r>
              <a:rPr lang="de-DE" dirty="0" smtClean="0"/>
              <a:t> an </a:t>
            </a:r>
            <a:r>
              <a:rPr lang="de-DE" dirty="0" err="1" smtClean="0"/>
              <a:t>issue</a:t>
            </a:r>
            <a:r>
              <a:rPr lang="de-DE" dirty="0" smtClean="0"/>
              <a:t>. In </a:t>
            </a:r>
            <a:r>
              <a:rPr lang="de-DE" dirty="0" err="1" smtClean="0"/>
              <a:t>some</a:t>
            </a:r>
            <a:r>
              <a:rPr lang="de-DE" dirty="0" smtClean="0"/>
              <a:t> countries </a:t>
            </a:r>
            <a:r>
              <a:rPr lang="de-DE" dirty="0" err="1" smtClean="0"/>
              <a:t>it</a:t>
            </a:r>
            <a:r>
              <a:rPr lang="de-DE" dirty="0" smtClean="0"/>
              <a:t> </a:t>
            </a:r>
            <a:r>
              <a:rPr lang="de-DE" dirty="0" err="1" smtClean="0"/>
              <a:t>is</a:t>
            </a:r>
            <a:r>
              <a:rPr lang="de-DE" dirty="0" smtClean="0"/>
              <a:t> in </a:t>
            </a:r>
            <a:r>
              <a:rPr lang="de-DE" dirty="0" err="1" smtClean="0"/>
              <a:t>others</a:t>
            </a:r>
            <a:r>
              <a:rPr lang="de-DE" dirty="0" smtClean="0"/>
              <a:t> not…</a:t>
            </a:r>
          </a:p>
          <a:p>
            <a:pPr marL="342900" indent="-342900" algn="l">
              <a:buFont typeface="Arial" panose="020B0604020202020204" pitchFamily="34" charset="0"/>
              <a:buChar char="•"/>
            </a:pPr>
            <a:endParaRPr lang="de-DE" dirty="0" smtClean="0"/>
          </a:p>
          <a:p>
            <a:endParaRPr lang="de-DE" dirty="0" smtClean="0"/>
          </a:p>
          <a:p>
            <a:endParaRPr lang="de-DE" dirty="0"/>
          </a:p>
        </p:txBody>
      </p:sp>
      <p:pic>
        <p:nvPicPr>
          <p:cNvPr id="3" name="Inhaltsplatzhalt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743" y="270933"/>
            <a:ext cx="4204696" cy="3338287"/>
          </a:xfrm>
          <a:prstGeom prst="rect">
            <a:avLst/>
          </a:prstGeom>
        </p:spPr>
      </p:pic>
      <p:pic>
        <p:nvPicPr>
          <p:cNvPr id="4" name="Picture 7" descr="Fig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808743" y="3838222"/>
            <a:ext cx="4485746" cy="263031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8226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77333" y="528936"/>
            <a:ext cx="11221156" cy="2062103"/>
          </a:xfrm>
          <a:prstGeom prst="rect">
            <a:avLst/>
          </a:prstGeom>
        </p:spPr>
        <p:txBody>
          <a:bodyPr wrap="square">
            <a:spAutoFit/>
          </a:bodyPr>
          <a:lstStyle/>
          <a:p>
            <a:r>
              <a:rPr lang="de-DE" sz="3200" dirty="0" err="1"/>
              <a:t>We</a:t>
            </a:r>
            <a:r>
              <a:rPr lang="de-DE" sz="3200" dirty="0"/>
              <a:t> </a:t>
            </a:r>
            <a:r>
              <a:rPr lang="de-DE" sz="3200" dirty="0" err="1"/>
              <a:t>are</a:t>
            </a:r>
            <a:r>
              <a:rPr lang="de-DE" sz="3200" dirty="0"/>
              <a:t> </a:t>
            </a:r>
            <a:r>
              <a:rPr lang="de-DE" sz="3200" dirty="0" err="1" smtClean="0"/>
              <a:t>unique</a:t>
            </a:r>
            <a:r>
              <a:rPr lang="de-DE" sz="3200" dirty="0" smtClean="0"/>
              <a:t>…</a:t>
            </a:r>
          </a:p>
          <a:p>
            <a:r>
              <a:rPr lang="de-DE" sz="3200" dirty="0" err="1" smtClean="0"/>
              <a:t>We</a:t>
            </a:r>
            <a:r>
              <a:rPr lang="de-DE" sz="3200" dirty="0" smtClean="0"/>
              <a:t> </a:t>
            </a:r>
            <a:r>
              <a:rPr lang="de-DE" sz="3200" dirty="0" err="1"/>
              <a:t>are</a:t>
            </a:r>
            <a:r>
              <a:rPr lang="de-DE" sz="3200" dirty="0"/>
              <a:t> </a:t>
            </a:r>
            <a:r>
              <a:rPr lang="de-DE" sz="3200" dirty="0" err="1" smtClean="0"/>
              <a:t>independent</a:t>
            </a:r>
            <a:r>
              <a:rPr lang="de-DE" sz="3200" dirty="0" smtClean="0"/>
              <a:t>…</a:t>
            </a:r>
          </a:p>
          <a:p>
            <a:r>
              <a:rPr lang="de-DE" sz="3200" dirty="0" err="1" smtClean="0"/>
              <a:t>We</a:t>
            </a:r>
            <a:r>
              <a:rPr lang="de-DE" sz="3200" dirty="0" smtClean="0"/>
              <a:t> </a:t>
            </a:r>
            <a:r>
              <a:rPr lang="de-DE" sz="3200" dirty="0" err="1"/>
              <a:t>can</a:t>
            </a:r>
            <a:r>
              <a:rPr lang="de-DE" sz="3200" dirty="0"/>
              <a:t> stand </a:t>
            </a:r>
            <a:r>
              <a:rPr lang="de-DE" sz="3200" dirty="0" err="1"/>
              <a:t>alone</a:t>
            </a:r>
            <a:r>
              <a:rPr lang="de-DE" sz="3200" dirty="0"/>
              <a:t> </a:t>
            </a:r>
            <a:r>
              <a:rPr lang="de-DE" sz="3200" dirty="0" err="1" smtClean="0"/>
              <a:t>now</a:t>
            </a:r>
            <a:r>
              <a:rPr lang="de-DE" sz="3200" dirty="0" smtClean="0"/>
              <a:t>…</a:t>
            </a:r>
          </a:p>
          <a:p>
            <a:r>
              <a:rPr lang="de-DE" sz="3200" dirty="0" err="1" smtClean="0"/>
              <a:t>We</a:t>
            </a:r>
            <a:r>
              <a:rPr lang="de-DE" sz="3200" dirty="0" smtClean="0"/>
              <a:t> </a:t>
            </a:r>
            <a:r>
              <a:rPr lang="de-DE" sz="3200" dirty="0" err="1"/>
              <a:t>have</a:t>
            </a:r>
            <a:r>
              <a:rPr lang="de-DE" sz="3200" dirty="0"/>
              <a:t> </a:t>
            </a:r>
            <a:r>
              <a:rPr lang="de-DE" sz="3200" dirty="0" err="1"/>
              <a:t>good</a:t>
            </a:r>
            <a:r>
              <a:rPr lang="de-DE" sz="3200" dirty="0"/>
              <a:t> </a:t>
            </a:r>
            <a:r>
              <a:rPr lang="de-DE" sz="3200" dirty="0" err="1"/>
              <a:t>relationships</a:t>
            </a:r>
            <a:r>
              <a:rPr lang="de-DE" sz="3200" dirty="0"/>
              <a:t> </a:t>
            </a:r>
            <a:r>
              <a:rPr lang="de-DE" sz="3200" dirty="0" err="1"/>
              <a:t>to</a:t>
            </a:r>
            <a:r>
              <a:rPr lang="de-DE" sz="3200" dirty="0"/>
              <a:t> </a:t>
            </a:r>
            <a:r>
              <a:rPr lang="de-DE" sz="3200" dirty="0" err="1"/>
              <a:t>other</a:t>
            </a:r>
            <a:r>
              <a:rPr lang="de-DE" sz="3200" dirty="0"/>
              <a:t> </a:t>
            </a:r>
            <a:r>
              <a:rPr lang="de-DE" sz="3200" dirty="0" err="1"/>
              <a:t>associations</a:t>
            </a:r>
            <a:r>
              <a:rPr lang="de-DE" sz="3200" dirty="0"/>
              <a:t> (EAP, EPA, IPA</a:t>
            </a:r>
            <a:r>
              <a:rPr lang="de-DE" sz="3200" dirty="0" smtClean="0"/>
              <a:t>)…</a:t>
            </a:r>
            <a:endParaRPr lang="de-DE" sz="3200" dirty="0"/>
          </a:p>
        </p:txBody>
      </p:sp>
      <p:pic>
        <p:nvPicPr>
          <p:cNvPr id="1026" name="Picture 2" descr="https://encrypted-tbn0.gstatic.com/images?q=tbn:ANd9GcSThQ4Q7EQa7qwP_KEcbE91mFpylDsEgYtbmafAGWu7OHxUfkMsVVjA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3124" y="3619605"/>
            <a:ext cx="2045544" cy="2980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ildergebnis für cooperation anim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115" y="3619605"/>
            <a:ext cx="2857500" cy="287150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cooperation anima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1618" y="3619605"/>
            <a:ext cx="2871506" cy="287150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nature.com/nature/journal/v472/n7344/images/472424a-f1.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8667" y="3619605"/>
            <a:ext cx="4233333" cy="2980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049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144888" y="806318"/>
            <a:ext cx="7112001"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Strategic Paediatric Alliance </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A joint </a:t>
            </a:r>
            <a:r>
              <a:rPr kumimoji="0" lang="en-GB" altLang="es-ES"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statement</a:t>
            </a: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 </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From</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European Academy of Paediatrics (EAP)</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European Confederation of Primary Care Paediatricians (ECPCP)</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European Paediatric Association (EPA)</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s-ES" sz="24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24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A shared vision for </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24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improving community and primary care services for children, adolescents and their families in Europe</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Draft statement for consideration by signatories </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by 15</a:t>
            </a:r>
            <a:r>
              <a:rPr kumimoji="0" lang="en-GB" altLang="es-ES" sz="1800" b="1" i="0" u="none" strike="noStrike" cap="none" normalizeH="0" baseline="30000" dirty="0" smtClean="0">
                <a:ln>
                  <a:noFill/>
                </a:ln>
                <a:solidFill>
                  <a:schemeClr val="tx1"/>
                </a:solidFill>
                <a:effectLst/>
                <a:latin typeface="Calibri" panose="020F0502020204030204" pitchFamily="34" charset="0"/>
                <a:ea typeface="Times New Roman" panose="02020603050405020304" pitchFamily="18" charset="0"/>
                <a:cs typeface="Calibri,Bold"/>
              </a:rPr>
              <a:t>th</a:t>
            </a:r>
            <a:r>
              <a:rPr kumimoji="0" lang="en-GB" altLang="es-E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 March 2015</a:t>
            </a:r>
            <a:endParaRPr kumimoji="0" lang="es-ES" altLang="es-ES" sz="1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Version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t/>
            </a:r>
            <a:br>
              <a:rPr kumimoji="0" lang="en-GB" altLang="es-E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Bold"/>
              </a:rPr>
            </a:br>
            <a:endParaRPr kumimoji="0" lang="en-GB" altLang="es-E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707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1531</Words>
  <Application>Microsoft Office PowerPoint</Application>
  <PresentationFormat>Breitbild</PresentationFormat>
  <Paragraphs>100</Paragraphs>
  <Slides>25</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25</vt:i4>
      </vt:variant>
    </vt:vector>
  </HeadingPairs>
  <TitlesOfParts>
    <vt:vector size="34" baseType="lpstr">
      <vt:lpstr>MS Mincho</vt:lpstr>
      <vt:lpstr>Arial</vt:lpstr>
      <vt:lpstr>Calibri</vt:lpstr>
      <vt:lpstr>Calibri Light</vt:lpstr>
      <vt:lpstr>Calibri,Bold</vt:lpstr>
      <vt:lpstr>Mangal</vt:lpstr>
      <vt:lpstr>MS Gothi</vt:lpstr>
      <vt:lpstr>Times New Roman</vt:lpstr>
      <vt:lpstr>Office Theme</vt:lpstr>
      <vt:lpstr>who we are?  how do we work? what we do?  what do we want? how do we see our future?   </vt:lpstr>
      <vt:lpstr>PowerPoint-Präsentation</vt:lpstr>
      <vt:lpstr>Short history of ECPCP</vt:lpstr>
      <vt:lpstr>PowerPoint-Präsentation</vt:lpstr>
      <vt:lpstr>PowerPoint-Präsentation</vt:lpstr>
      <vt:lpstr>PowerPoint-Präsentation</vt:lpstr>
      <vt:lpstr>PowerPoint-Präsentation</vt:lpstr>
      <vt:lpstr>PowerPoint-Präsentation</vt:lpstr>
      <vt:lpstr>PowerPoint-Präsentation</vt:lpstr>
      <vt:lpstr>Some questions to the primary care / community paediatricians from Simon Lenton UK NHS / EPA Council member to Gottfried Huss ECPCP</vt:lpstr>
      <vt:lpstr>Some questions …(2) </vt:lpstr>
      <vt:lpstr>Some questions …(3) </vt:lpstr>
      <vt:lpstr>Some questions … (4) </vt:lpstr>
      <vt:lpstr>Some questions … (5) </vt:lpstr>
      <vt:lpstr>Some questions … (6) </vt:lpstr>
      <vt:lpstr>Some questions … (7) </vt:lpstr>
      <vt:lpstr>Some questions …(8)</vt:lpstr>
      <vt:lpstr>Some questions … (8) </vt:lpstr>
      <vt:lpstr>We work in living adaptive systems </vt:lpstr>
      <vt:lpstr>What we want… some of our objectives (1) </vt:lpstr>
      <vt:lpstr>What we want… some of our objectives (2) </vt:lpstr>
      <vt:lpstr>What we want… some of our objectives (3) </vt:lpstr>
      <vt:lpstr>What we want… some of our objectives (4) </vt:lpstr>
      <vt:lpstr>we work hard every day there is evidence from comparative studies that we perform better than other providers childrens rights are a priority for us  we dont want to be replaced  we will have the steering- wheel in the primary care team   </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Gottfried Huss</dc:creator>
  <cp:lastModifiedBy>Gottfried Huss</cp:lastModifiedBy>
  <cp:revision>20</cp:revision>
  <cp:lastPrinted>2015-04-08T13:53:30Z</cp:lastPrinted>
  <dcterms:created xsi:type="dcterms:W3CDTF">2015-04-08T11:59:33Z</dcterms:created>
  <dcterms:modified xsi:type="dcterms:W3CDTF">2015-04-09T06:14:45Z</dcterms:modified>
</cp:coreProperties>
</file>